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51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32857" y="3907971"/>
            <a:ext cx="9144000" cy="1458686"/>
          </a:xfrm>
        </p:spPr>
        <p:txBody>
          <a:bodyPr anchor="b">
            <a:noAutofit/>
          </a:bodyPr>
          <a:lstStyle>
            <a:lvl1pPr algn="ctr">
              <a:defRPr sz="54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32857" y="5442857"/>
            <a:ext cx="9144000" cy="9906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 dirty="0"/>
          </a:p>
        </p:txBody>
      </p:sp>
      <p:cxnSp>
        <p:nvCxnSpPr>
          <p:cNvPr id="5" name="Connettore 1 4"/>
          <p:cNvCxnSpPr/>
          <p:nvPr/>
        </p:nvCxnSpPr>
        <p:spPr>
          <a:xfrm flipH="1">
            <a:off x="2166257" y="3644786"/>
            <a:ext cx="8098972" cy="0"/>
          </a:xfrm>
          <a:prstGeom prst="line">
            <a:avLst/>
          </a:prstGeom>
          <a:ln w="38100" cmpd="sng">
            <a:solidFill>
              <a:srgbClr val="CB2B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942" y="217713"/>
            <a:ext cx="2873829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14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59430" y="365125"/>
            <a:ext cx="9394370" cy="1325563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59429" y="1825625"/>
            <a:ext cx="9394371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72883"/>
                </a:solidFill>
              </a:defRPr>
            </a:lvl1pPr>
          </a:lstStyle>
          <a:p>
            <a:r>
              <a:rPr lang="it-IT" dirty="0" smtClean="0"/>
              <a:t>OSM Network</a:t>
            </a:r>
            <a:endParaRPr lang="it-IT" dirty="0"/>
          </a:p>
        </p:txBody>
      </p:sp>
      <p:cxnSp>
        <p:nvCxnSpPr>
          <p:cNvPr id="9" name="Connettore 1 8"/>
          <p:cNvCxnSpPr/>
          <p:nvPr/>
        </p:nvCxnSpPr>
        <p:spPr>
          <a:xfrm flipH="1">
            <a:off x="1257518" y="0"/>
            <a:ext cx="32657" cy="6858000"/>
          </a:xfrm>
          <a:prstGeom prst="line">
            <a:avLst/>
          </a:prstGeom>
          <a:ln w="38100" cmpd="sng">
            <a:solidFill>
              <a:srgbClr val="CB2B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5" y="185057"/>
            <a:ext cx="1153885" cy="115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52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3975-17F1-4405-804F-50BAB4FE2A25}" type="datetimeFigureOut">
              <a:rPr lang="it-IT" smtClean="0"/>
              <a:t>13/05/2015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A01C-AC7A-43E0-B35B-E3ED156AB8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293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3975-17F1-4405-804F-50BAB4FE2A25}" type="datetimeFigureOut">
              <a:rPr lang="it-IT" smtClean="0"/>
              <a:t>13/05/2015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A01C-AC7A-43E0-B35B-E3ED156AB823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5" y="185057"/>
            <a:ext cx="1153885" cy="115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70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3975-17F1-4405-804F-50BAB4FE2A25}" type="datetimeFigureOut">
              <a:rPr lang="it-IT" smtClean="0"/>
              <a:t>13/05/2015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A01C-AC7A-43E0-B35B-E3ED156AB823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5" y="185057"/>
            <a:ext cx="1153885" cy="115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23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3975-17F1-4405-804F-50BAB4FE2A25}" type="datetimeFigureOut">
              <a:rPr lang="it-IT" smtClean="0"/>
              <a:t>13/05/2015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A01C-AC7A-43E0-B35B-E3ED156AB823}" type="slidenum">
              <a:rPr lang="it-IT" smtClean="0"/>
              <a:t>‹N›</a:t>
            </a:fld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5" y="185057"/>
            <a:ext cx="1153885" cy="115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8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3975-17F1-4405-804F-50BAB4FE2A25}" type="datetimeFigureOut">
              <a:rPr lang="it-IT" smtClean="0"/>
              <a:t>13/05/2015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A01C-AC7A-43E0-B35B-E3ED156AB823}" type="slidenum">
              <a:rPr lang="it-IT" smtClean="0"/>
              <a:t>‹N›</a:t>
            </a:fld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5" y="185057"/>
            <a:ext cx="1153885" cy="115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0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3975-17F1-4405-804F-50BAB4FE2A25}" type="datetimeFigureOut">
              <a:rPr lang="it-IT" smtClean="0"/>
              <a:t>13/05/2015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A01C-AC7A-43E0-B35B-E3ED156AB823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5" y="185057"/>
            <a:ext cx="1153885" cy="115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67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3975-17F1-4405-804F-50BAB4FE2A25}" type="datetimeFigureOut">
              <a:rPr lang="it-IT" smtClean="0"/>
              <a:t>13/05/2015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A01C-AC7A-43E0-B35B-E3ED156AB823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5" y="185057"/>
            <a:ext cx="1153885" cy="115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67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3975-17F1-4405-804F-50BAB4FE2A25}" type="datetimeFigureOut">
              <a:rPr lang="it-IT" smtClean="0"/>
              <a:t>13/05/2015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A01C-AC7A-43E0-B35B-E3ED156AB8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241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3975-17F1-4405-804F-50BAB4FE2A25}" type="datetimeFigureOut">
              <a:rPr lang="it-IT" smtClean="0"/>
              <a:t>13/05/2015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EA01C-AC7A-43E0-B35B-E3ED156AB8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523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C3975-17F1-4405-804F-50BAB4FE2A25}" type="datetimeFigureOut">
              <a:rPr lang="it-IT" smtClean="0"/>
              <a:t>13/05/2015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EA01C-AC7A-43E0-B35B-E3ED156AB8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0253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f.broccoli@osmnetwork.i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4.bp.blogspot.com/_ygv5ed8jG5I/R9qYp3cYJDI/AAAAAAAAAMU/Wi7Lk1Br2lg/s1600-h/blog3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4.bp.blogspot.com/_ygv5ed8jG5I/R9qYp3cYJDI/AAAAAAAAAMU/Wi7Lk1Br2lg/s1600-h/blog3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4.bp.blogspot.com/_ygv5ed8jG5I/R9qYp3cYJDI/AAAAAAAAAMU/Wi7Lk1Br2lg/s1600-h/blog3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4.bp.blogspot.com/_ygv5ed8jG5I/R9qYp3cYJDI/AAAAAAAAAMU/Wi7Lk1Br2lg/s1600-h/blog3.j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4.bp.blogspot.com/_ygv5ed8jG5I/R9qYp3cYJDI/AAAAAAAAAMU/Wi7Lk1Br2lg/s1600-h/blog3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4.bp.blogspot.com/_ygv5ed8jG5I/R9qYp3cYJDI/AAAAAAAAAMU/Wi7Lk1Br2lg/s1600-h/blog3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4.bp.blogspot.com/_ygv5ed8jG5I/R9qYp3cYJDI/AAAAAAAAAMU/Wi7Lk1Br2lg/s1600-h/blog3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4.bp.blogspot.com/_ygv5ed8jG5I/R9qYp3cYJDI/AAAAAAAAAMU/Wi7Lk1Br2lg/s1600-h/blog3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4.bp.blogspot.com/_ygv5ed8jG5I/R9qYp3cYJDI/AAAAAAAAAMU/Wi7Lk1Br2lg/s1600-h/blog3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4.bp.blogspot.com/_ygv5ed8jG5I/R9qYp3cYJDI/AAAAAAAAAMU/Wi7Lk1Br2lg/s1600-h/blog3.jp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97429" y="3690256"/>
            <a:ext cx="10080171" cy="1458686"/>
          </a:xfrm>
        </p:spPr>
        <p:txBody>
          <a:bodyPr/>
          <a:lstStyle/>
          <a:p>
            <a:pPr defTabSz="812800"/>
            <a:r>
              <a:rPr lang="it-IT" altLang="it-IT" smtClean="0">
                <a:solidFill>
                  <a:srgbClr val="80808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  <a:t>COLLOQUIO </a:t>
            </a:r>
            <a:r>
              <a:rPr lang="it-IT" altLang="it-IT" dirty="0">
                <a:solidFill>
                  <a:srgbClr val="80808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  <a:t>DI SELEZIONE</a:t>
            </a:r>
            <a:r>
              <a:rPr lang="it-IT" altLang="it-IT" sz="2800" dirty="0"/>
              <a:t/>
            </a:r>
            <a:br>
              <a:rPr lang="it-IT" altLang="it-IT" sz="2800" dirty="0"/>
            </a:br>
            <a:r>
              <a:rPr lang="it-IT" altLang="it-IT" sz="2800" dirty="0">
                <a:solidFill>
                  <a:srgbClr val="8080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Gli errori da non commettere e la strategia </a:t>
            </a:r>
            <a:r>
              <a:rPr lang="it-IT" altLang="it-IT" sz="2800" dirty="0" smtClean="0">
                <a:solidFill>
                  <a:srgbClr val="8080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vincente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16045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/>
          </p:cNvSpPr>
          <p:nvPr/>
        </p:nvSpPr>
        <p:spPr bwMode="auto">
          <a:xfrm>
            <a:off x="8443913" y="6523038"/>
            <a:ext cx="2332037" cy="2682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r>
              <a:rPr lang="it-IT" altLang="it-IT" sz="120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www.open</a:t>
            </a:r>
            <a:r>
              <a:rPr lang="it-IT" altLang="it-IT" sz="1200" b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source</a:t>
            </a:r>
            <a:r>
              <a:rPr lang="it-IT" altLang="it-IT" sz="120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management.it</a:t>
            </a:r>
            <a:endParaRPr lang="it-IT" altLang="it-IT"/>
          </a:p>
        </p:txBody>
      </p:sp>
      <p:sp>
        <p:nvSpPr>
          <p:cNvPr id="5124" name="AutoShape 4"/>
          <p:cNvSpPr>
            <a:spLocks/>
          </p:cNvSpPr>
          <p:nvPr/>
        </p:nvSpPr>
        <p:spPr bwMode="auto">
          <a:xfrm>
            <a:off x="8443913" y="6523038"/>
            <a:ext cx="2332037" cy="2682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r>
              <a:rPr lang="it-IT" altLang="it-IT" sz="120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www.open</a:t>
            </a:r>
            <a:r>
              <a:rPr lang="it-IT" altLang="it-IT" sz="1200" b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source</a:t>
            </a:r>
            <a:r>
              <a:rPr lang="it-IT" altLang="it-IT" sz="120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management.it</a:t>
            </a:r>
            <a:endParaRPr lang="it-IT" altLang="it-IT"/>
          </a:p>
        </p:txBody>
      </p:sp>
      <p:grpSp>
        <p:nvGrpSpPr>
          <p:cNvPr id="5125" name="Group 5"/>
          <p:cNvGrpSpPr>
            <a:grpSpLocks/>
          </p:cNvGrpSpPr>
          <p:nvPr/>
        </p:nvGrpSpPr>
        <p:grpSpPr bwMode="auto">
          <a:xfrm>
            <a:off x="1850571" y="-161018"/>
            <a:ext cx="9254899" cy="2501446"/>
            <a:chOff x="0" y="0"/>
            <a:chExt cx="8522385" cy="1783278"/>
          </a:xfrm>
        </p:grpSpPr>
        <p:sp>
          <p:nvSpPr>
            <p:cNvPr id="5126" name="AutoShape 6"/>
            <p:cNvSpPr>
              <a:spLocks/>
            </p:cNvSpPr>
            <p:nvPr/>
          </p:nvSpPr>
          <p:spPr bwMode="auto">
            <a:xfrm>
              <a:off x="0" y="250253"/>
              <a:ext cx="8522385" cy="128271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2F2F2">
                <a:alpha val="38039"/>
              </a:srgbClr>
            </a:solidFill>
            <a:ln w="3175" cap="flat" cmpd="sng">
              <a:solidFill>
                <a:srgbClr val="7F7F7F"/>
              </a:solidFill>
              <a:prstDash val="solid"/>
              <a:round/>
              <a:headEnd/>
              <a:tailEnd/>
            </a:ln>
            <a:effectLst>
              <a:outerShdw blurRad="63500" dist="38100" dir="2700000" algn="ctr" rotWithShape="0">
                <a:srgbClr val="808080">
                  <a:alpha val="39998"/>
                </a:srgbClr>
              </a:outerShdw>
            </a:effectLst>
          </p:spPr>
          <p:txBody>
            <a:bodyPr lIns="0" tIns="0" rIns="0" bIns="0" anchor="ctr"/>
            <a:lstStyle/>
            <a:p>
              <a:pPr algn="ctr"/>
              <a:endParaRPr lang="it-IT" altLang="it-IT" sz="140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endParaRPr>
            </a:p>
          </p:txBody>
        </p:sp>
        <p:sp>
          <p:nvSpPr>
            <p:cNvPr id="5127" name="AutoShape 7"/>
            <p:cNvSpPr>
              <a:spLocks/>
            </p:cNvSpPr>
            <p:nvPr/>
          </p:nvSpPr>
          <p:spPr bwMode="auto">
            <a:xfrm>
              <a:off x="0" y="0"/>
              <a:ext cx="8522385" cy="17832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18" tIns="45718" rIns="45718" bIns="45718" anchor="ctr"/>
            <a:lstStyle/>
            <a:p>
              <a:pPr algn="ctr"/>
              <a:endPara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pPr algn="ctr"/>
              <a:r>
                <a:rPr lang="it-IT" altLang="it-IT" sz="3200" dirty="0">
                  <a:latin typeface="Tahoma" panose="020B0604030504040204" pitchFamily="34" charset="0"/>
                  <a:cs typeface="Tahoma" panose="020B0604030504040204" pitchFamily="34" charset="0"/>
                  <a:sym typeface="Tahoma" panose="020B0604030504040204" pitchFamily="34" charset="0"/>
                </a:rPr>
                <a:t>Corso COLLOQUIO DI SELEZIONE – </a:t>
              </a:r>
            </a:p>
            <a:p>
              <a:pPr algn="ctr"/>
              <a:r>
                <a:rPr lang="it-IT" altLang="it-IT" sz="3200" dirty="0">
                  <a:latin typeface="Tahoma" panose="020B0604030504040204" pitchFamily="34" charset="0"/>
                  <a:cs typeface="Tahoma" panose="020B0604030504040204" pitchFamily="34" charset="0"/>
                  <a:sym typeface="Tahoma" panose="020B0604030504040204" pitchFamily="34" charset="0"/>
                </a:rPr>
                <a:t>Milano – 13 Maggio 2015</a:t>
              </a:r>
              <a:endParaRPr lang="it-IT" altLang="it-IT" dirty="0"/>
            </a:p>
          </p:txBody>
        </p:sp>
      </p:grpSp>
      <p:sp>
        <p:nvSpPr>
          <p:cNvPr id="5128" name="AutoShape 8"/>
          <p:cNvSpPr>
            <a:spLocks/>
          </p:cNvSpPr>
          <p:nvPr/>
        </p:nvSpPr>
        <p:spPr bwMode="auto">
          <a:xfrm>
            <a:off x="5087938" y="4941888"/>
            <a:ext cx="5913437" cy="11826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it-IT" altLang="it-IT" sz="4400" b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Federica Broccoli </a:t>
            </a:r>
          </a:p>
          <a:p>
            <a:pPr algn="ctr"/>
            <a:r>
              <a:rPr lang="it-IT" altLang="it-IT" sz="3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  <a:hlinkClick r:id="rId2"/>
              </a:rPr>
              <a:t>f.broccoli@osmnetwork.it</a:t>
            </a:r>
            <a:endParaRPr lang="it-IT" altLang="it-IT"/>
          </a:p>
        </p:txBody>
      </p:sp>
      <p:pic>
        <p:nvPicPr>
          <p:cNvPr id="5129" name="Picture 9" descr="http://t2.gstatic.com/images?q=tbn:ANd9GcRoB2i2Bq2SdFPNs3WyRwrIikmccotxkbweMu_Wr0sxaMRLzHnFi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432" y="2691464"/>
            <a:ext cx="2441211" cy="3668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30" name="Picture 10" descr="pasted-imag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2047875"/>
            <a:ext cx="23336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49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1771877" y="2513466"/>
            <a:ext cx="9145587" cy="1457325"/>
          </a:xfrm>
        </p:spPr>
        <p:txBody>
          <a:bodyPr lIns="0" tIns="0" rIns="0" bIns="0">
            <a:normAutofit fontScale="90000"/>
          </a:bodyPr>
          <a:lstStyle/>
          <a:p>
            <a:pPr algn="ctr" defTabSz="795338"/>
            <a:r>
              <a:rPr lang="it-IT" altLang="it-IT" sz="4800" dirty="0">
                <a:solidFill>
                  <a:srgbClr val="8080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PREMESSA</a:t>
            </a:r>
            <a:r>
              <a:rPr lang="it-IT" altLang="it-IT" sz="4800" dirty="0"/>
              <a:t/>
            </a:r>
            <a:br>
              <a:rPr lang="it-IT" altLang="it-IT" sz="4800" dirty="0"/>
            </a:br>
            <a:r>
              <a:rPr lang="it-IT" altLang="it-IT" sz="4800" dirty="0" smtClean="0"/>
              <a:t/>
            </a:r>
            <a:br>
              <a:rPr lang="it-IT" altLang="it-IT" sz="4800" dirty="0" smtClean="0"/>
            </a:br>
            <a:r>
              <a:rPr lang="it-IT" altLang="it-IT" sz="4800" dirty="0"/>
              <a:t/>
            </a:r>
            <a:br>
              <a:rPr lang="it-IT" altLang="it-IT" sz="4800" dirty="0"/>
            </a:br>
            <a:r>
              <a:rPr lang="it-IT" altLang="it-IT" sz="4800" dirty="0" smtClean="0"/>
              <a:t/>
            </a:r>
            <a:br>
              <a:rPr lang="it-IT" altLang="it-IT" sz="4800" dirty="0" smtClean="0"/>
            </a:br>
            <a:r>
              <a:rPr lang="it-IT" altLang="it-IT" sz="4600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  <a:t/>
            </a:r>
            <a:br>
              <a:rPr lang="it-IT" altLang="it-IT" sz="4600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</a:br>
            <a:r>
              <a:rPr lang="it-IT" altLang="it-IT" sz="4600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  <a:t>PERCHE</a:t>
            </a:r>
            <a:r>
              <a:rPr lang="it-IT" altLang="it-IT" sz="4600" dirty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  <a:t>’ FACCIAMO SELEZIONE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230221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>
          <a:xfrm>
            <a:off x="3155950" y="273050"/>
            <a:ext cx="8474075" cy="1144588"/>
          </a:xfrm>
        </p:spPr>
        <p:txBody>
          <a:bodyPr lIns="0" tIns="0" rIns="0" bIns="0" anchor="ctr"/>
          <a:lstStyle/>
          <a:p>
            <a:pPr algn="ctr" defTabSz="914400"/>
            <a:r>
              <a:rPr lang="it-IT" altLang="it-IT" sz="40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PER VARI MOTIVI….</a:t>
            </a:r>
            <a:endParaRPr lang="it-IT" altLang="it-IT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41714" y="1600200"/>
            <a:ext cx="10007374" cy="4525963"/>
          </a:xfrm>
        </p:spPr>
        <p:txBody>
          <a:bodyPr lIns="0" tIns="0" rIns="0" bIns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it-IT" altLang="it-IT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defTabSz="9144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Per “tappare un buco”…… </a:t>
            </a:r>
          </a:p>
          <a:p>
            <a:pPr defTabSz="9144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it-IT" altLang="it-IT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defTabSz="9144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Per sostituire qualcuno che è andato via</a:t>
            </a:r>
          </a:p>
          <a:p>
            <a:pPr defTabSz="9144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it-IT" altLang="it-IT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defTabSz="91440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Perché ci sono progetti aziendali importanti da sviluppare e servono le persone giuste </a:t>
            </a:r>
            <a:endParaRPr lang="it-IT" altLang="it-IT" sz="3600" dirty="0"/>
          </a:p>
        </p:txBody>
      </p:sp>
    </p:spTree>
    <p:extLst>
      <p:ext uri="{BB962C8B-B14F-4D97-AF65-F5344CB8AC3E}">
        <p14:creationId xmlns:p14="http://schemas.microsoft.com/office/powerpoint/2010/main" val="68392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>
          <a:xfrm>
            <a:off x="2855913" y="273050"/>
            <a:ext cx="8647112" cy="1144588"/>
          </a:xfrm>
        </p:spPr>
        <p:txBody>
          <a:bodyPr lIns="0" tIns="0" rIns="0" bIns="0" anchor="ctr"/>
          <a:lstStyle/>
          <a:p>
            <a:pPr algn="ctr" defTabSz="914400"/>
            <a:r>
              <a:rPr lang="it-IT" altLang="it-IT" sz="40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LA GUERRA DEI TALENTI</a:t>
            </a:r>
            <a:endParaRPr lang="it-IT" altLang="it-IT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480457" y="1755322"/>
            <a:ext cx="10022568" cy="4789488"/>
          </a:xfrm>
        </p:spPr>
        <p:txBody>
          <a:bodyPr lIns="0" tIns="0" rIns="0" bIns="0">
            <a:normAutofit/>
          </a:bodyPr>
          <a:lstStyle/>
          <a:p>
            <a:pPr marL="277813" indent="-277813" defTabSz="849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altLang="it-IT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Ricerca Mc </a:t>
            </a:r>
            <a:r>
              <a:rPr lang="it-IT" altLang="it-IT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Kinsey</a:t>
            </a:r>
            <a:r>
              <a:rPr lang="it-IT" altLang="it-IT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2007 </a:t>
            </a:r>
          </a:p>
          <a:p>
            <a:pPr marL="277813" indent="-277813" defTabSz="84931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it-IT" altLang="it-IT" dirty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77813" indent="-277813" defTabSz="849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altLang="it-IT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Entro 15 anni vi sarà un 15% in meno di lavoratori fra i 25 e 45 anni. Allo stesso tempo l’economia globale aumenterà di circa un 2% all’anno.</a:t>
            </a:r>
          </a:p>
          <a:p>
            <a:pPr marL="277813" indent="-277813" defTabSz="849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altLang="it-IT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Per quella data, quindi, la domanda per abili e talentuosi 25-45enni incrementerà del 25% ma la disponibilità sarà più bassa del 15%.</a:t>
            </a:r>
          </a:p>
          <a:p>
            <a:pPr marL="277813" indent="-277813" defTabSz="84931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it-IT" altLang="it-IT" dirty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277813" indent="-277813" defTabSz="849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altLang="it-IT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Si aprirà la GUERRA DEI TALENTI….. e ora ci siamo!!</a:t>
            </a:r>
          </a:p>
        </p:txBody>
      </p:sp>
    </p:spTree>
    <p:extLst>
      <p:ext uri="{BB962C8B-B14F-4D97-AF65-F5344CB8AC3E}">
        <p14:creationId xmlns:p14="http://schemas.microsoft.com/office/powerpoint/2010/main" val="136290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 descr="F:\Immagini\Ice Plant on California Coa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858" y="3643641"/>
            <a:ext cx="3996645" cy="2645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>
          <a:xfrm>
            <a:off x="3143250" y="273050"/>
            <a:ext cx="7067550" cy="1144588"/>
          </a:xfrm>
        </p:spPr>
        <p:txBody>
          <a:bodyPr lIns="0" tIns="0" rIns="0" bIns="0" anchor="ctr"/>
          <a:lstStyle/>
          <a:p>
            <a:pPr algn="ctr" defTabSz="712788"/>
            <a:r>
              <a:rPr lang="it-IT" altLang="it-IT" sz="34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IL TALENTO E’ LA RISORSA PIU’ SCARSA….</a:t>
            </a:r>
            <a:endParaRPr lang="it-IT" altLang="it-IT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19943" y="1857375"/>
            <a:ext cx="9416142" cy="3810000"/>
          </a:xfrm>
        </p:spPr>
        <p:txBody>
          <a:bodyPr lIns="0" tIns="0" rIns="0" bIns="0"/>
          <a:lstStyle/>
          <a:p>
            <a:pPr marL="0" indent="0" algn="just" defTabSz="914400">
              <a:spcBef>
                <a:spcPts val="700"/>
              </a:spcBef>
              <a:buNone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Le aziende di oggi: “Hanno buone idee, con un po’ di fatica possono trovare i soldi, però non hanno abbastanza persone talentuose per perseguire tali idee. Sono limitate dal talento a disposizione”.  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278553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utoUpdateAnimBg="0"/>
      <p:bldP spid="9222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AutoShape 5"/>
          <p:cNvSpPr>
            <a:spLocks/>
          </p:cNvSpPr>
          <p:nvPr/>
        </p:nvSpPr>
        <p:spPr bwMode="auto">
          <a:xfrm>
            <a:off x="2817813" y="549275"/>
            <a:ext cx="8896350" cy="16017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/>
          <a:p>
            <a:pPr algn="r"/>
            <a:r>
              <a:rPr lang="it-IT" altLang="it-IT" sz="540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…  </a:t>
            </a:r>
            <a:r>
              <a:rPr lang="it-IT" altLang="it-IT" sz="480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perché bisogna imparare a selezionare bene?</a:t>
            </a:r>
            <a:endParaRPr lang="it-IT" altLang="it-IT"/>
          </a:p>
        </p:txBody>
      </p:sp>
      <p:pic>
        <p:nvPicPr>
          <p:cNvPr id="10246" name="Picture 6" descr="im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2" r="7932" b="9621"/>
          <a:stretch>
            <a:fillRect/>
          </a:stretch>
        </p:blipFill>
        <p:spPr bwMode="auto">
          <a:xfrm>
            <a:off x="1895475" y="2151063"/>
            <a:ext cx="3550901" cy="409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7" name="AutoShape 7"/>
          <p:cNvSpPr>
            <a:spLocks/>
          </p:cNvSpPr>
          <p:nvPr/>
        </p:nvSpPr>
        <p:spPr bwMode="auto">
          <a:xfrm>
            <a:off x="5627687" y="3644900"/>
            <a:ext cx="6379255" cy="2224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/>
          <a:p>
            <a:pPr algn="ctr"/>
            <a:r>
              <a:rPr lang="it-IT" altLang="it-IT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La persona più costosa che tu abbia mai assunto è quella che dovrai licenziare.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161616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utoUpdateAnimBg="0"/>
      <p:bldP spid="1024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AutoShape 5"/>
          <p:cNvSpPr>
            <a:spLocks/>
          </p:cNvSpPr>
          <p:nvPr/>
        </p:nvSpPr>
        <p:spPr bwMode="auto">
          <a:xfrm>
            <a:off x="1524000" y="549275"/>
            <a:ext cx="10091738" cy="16017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/>
          <a:p>
            <a:pPr algn="r"/>
            <a:r>
              <a:rPr lang="it-IT" altLang="it-IT" sz="540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…  </a:t>
            </a:r>
            <a:r>
              <a:rPr lang="it-IT" altLang="it-IT" sz="4800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perché bisogna imparare a selezionare?</a:t>
            </a:r>
            <a:endParaRPr lang="it-IT" altLang="it-IT"/>
          </a:p>
        </p:txBody>
      </p:sp>
      <p:sp>
        <p:nvSpPr>
          <p:cNvPr id="11270" name="AutoShape 6"/>
          <p:cNvSpPr>
            <a:spLocks/>
          </p:cNvSpPr>
          <p:nvPr/>
        </p:nvSpPr>
        <p:spPr bwMode="auto">
          <a:xfrm>
            <a:off x="1475014" y="2464027"/>
            <a:ext cx="10189709" cy="32924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/>
          <a:p>
            <a:r>
              <a:rPr lang="it-IT" altLang="it-IT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Assumere non significa trovare le persone con l’esperienza giusta. </a:t>
            </a:r>
            <a:endParaRPr lang="it-IT" altLang="it-IT" sz="3600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endParaRPr lang="it-IT" altLang="it-IT" sz="3600" dirty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r>
              <a:rPr lang="it-IT" altLang="it-IT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Significa trovare le persone con il giusto “</a:t>
            </a:r>
            <a:r>
              <a:rPr lang="it-IT" altLang="it-IT" sz="3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mindset</a:t>
            </a:r>
            <a:r>
              <a:rPr lang="it-IT" altLang="it-IT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”.</a:t>
            </a:r>
          </a:p>
          <a:p>
            <a:endParaRPr lang="it-IT" altLang="it-IT" sz="3600" dirty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r>
              <a:rPr lang="it-IT" altLang="it-IT" sz="4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Assumi per attitudine e forma per competenza</a:t>
            </a:r>
            <a:r>
              <a:rPr lang="it-IT" altLang="it-IT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328034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AutoShape 5"/>
          <p:cNvSpPr>
            <a:spLocks/>
          </p:cNvSpPr>
          <p:nvPr/>
        </p:nvSpPr>
        <p:spPr bwMode="auto">
          <a:xfrm>
            <a:off x="3000375" y="530225"/>
            <a:ext cx="7485063" cy="6365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 anchor="ctr"/>
          <a:lstStyle/>
          <a:p>
            <a:pPr algn="r"/>
            <a:r>
              <a:rPr lang="it-IT" altLang="it-IT" sz="360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IL PODIO… DA EVITARE</a:t>
            </a:r>
            <a:endParaRPr lang="it-IT" altLang="it-IT"/>
          </a:p>
        </p:txBody>
      </p:sp>
      <p:pic>
        <p:nvPicPr>
          <p:cNvPr id="12294" name="Picture 6" descr="http://4.bp.blogspot.com/_ygv5ed8jG5I/R9qYp3cYJDI/AAAAAAAAAMU/Wi7Lk1Br2lg/s320/blog3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237" y="5018088"/>
            <a:ext cx="2808287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5" name="AutoShape 7"/>
          <p:cNvSpPr>
            <a:spLocks/>
          </p:cNvSpPr>
          <p:nvPr/>
        </p:nvSpPr>
        <p:spPr bwMode="auto">
          <a:xfrm>
            <a:off x="2863850" y="2128838"/>
            <a:ext cx="7553325" cy="28225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6799" tIns="46799" rIns="46799" bIns="46799" anchor="ctr"/>
          <a:lstStyle>
            <a:lvl1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r>
              <a:rPr lang="it-IT" altLang="it-IT" sz="360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1 - RECLUTARE ADESSO</a:t>
            </a:r>
          </a:p>
          <a:p>
            <a:r>
              <a:rPr lang="it-IT" altLang="it-IT" sz="360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2 - NON AVERE UNA SFIDA</a:t>
            </a:r>
          </a:p>
          <a:p>
            <a:r>
              <a:rPr lang="it-IT" altLang="it-IT" sz="360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3 - FARE UNA PROPOSTA NORMALE</a:t>
            </a:r>
          </a:p>
          <a:p>
            <a:endParaRPr lang="it-IT" altLang="it-IT" sz="360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07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autoUpdateAnimBg="0"/>
      <p:bldP spid="12295" grpId="0" build="p" bldLvl="5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AutoShape 5"/>
          <p:cNvSpPr>
            <a:spLocks/>
          </p:cNvSpPr>
          <p:nvPr/>
        </p:nvSpPr>
        <p:spPr bwMode="auto">
          <a:xfrm>
            <a:off x="3000375" y="530225"/>
            <a:ext cx="7485063" cy="6365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 anchor="ctr"/>
          <a:lstStyle/>
          <a:p>
            <a:pPr algn="r"/>
            <a:r>
              <a:rPr lang="it-IT" altLang="it-IT" sz="360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IL PODIO…DA EVITARE</a:t>
            </a:r>
            <a:endParaRPr lang="it-IT" altLang="it-IT"/>
          </a:p>
        </p:txBody>
      </p:sp>
      <p:pic>
        <p:nvPicPr>
          <p:cNvPr id="13318" name="Picture 6" descr="http://4.bp.blogspot.com/_ygv5ed8jG5I/R9qYp3cYJDI/AAAAAAAAAMU/Wi7Lk1Br2lg/s320/blog3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663" y="4637088"/>
            <a:ext cx="2808287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9" name="AutoShape 7"/>
          <p:cNvSpPr>
            <a:spLocks/>
          </p:cNvSpPr>
          <p:nvPr/>
        </p:nvSpPr>
        <p:spPr bwMode="auto">
          <a:xfrm>
            <a:off x="1850572" y="1665288"/>
            <a:ext cx="8566604" cy="3749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6799" tIns="46799" rIns="46799" bIns="46799" anchor="ctr"/>
          <a:lstStyle>
            <a:lvl1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r>
              <a:rPr lang="it-IT" altLang="it-IT" sz="4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1 - RECLUTARE ADESSO</a:t>
            </a:r>
          </a:p>
          <a:p>
            <a:r>
              <a:rPr lang="it-IT" altLang="it-IT" sz="4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Il momento peggiore per assumere una persona è quando ne hai bisogno.</a:t>
            </a:r>
          </a:p>
          <a:p>
            <a:endParaRPr lang="it-IT" altLang="it-IT" sz="40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r>
              <a:rPr lang="it-IT" altLang="it-IT" sz="4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RECLUTA SEMPRE!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173880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utoUpdateAnimBg="0"/>
      <p:bldP spid="13319" grpId="0" build="p" bldLvl="5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/>
          <p:cNvSpPr>
            <a:spLocks/>
          </p:cNvSpPr>
          <p:nvPr/>
        </p:nvSpPr>
        <p:spPr bwMode="auto">
          <a:xfrm>
            <a:off x="8443913" y="6523038"/>
            <a:ext cx="2332037" cy="2682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/>
          <a:p>
            <a:r>
              <a:rPr lang="it-IT" altLang="it-IT" sz="120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www.open</a:t>
            </a:r>
            <a:r>
              <a:rPr lang="it-IT" altLang="it-IT" sz="1200" b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source</a:t>
            </a:r>
            <a:r>
              <a:rPr lang="it-IT" altLang="it-IT" sz="120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management.it</a:t>
            </a:r>
            <a:endParaRPr lang="it-IT" altLang="it-IT"/>
          </a:p>
        </p:txBody>
      </p:sp>
      <p:sp>
        <p:nvSpPr>
          <p:cNvPr id="14341" name="AutoShape 5"/>
          <p:cNvSpPr>
            <a:spLocks/>
          </p:cNvSpPr>
          <p:nvPr/>
        </p:nvSpPr>
        <p:spPr bwMode="auto">
          <a:xfrm>
            <a:off x="3000375" y="530225"/>
            <a:ext cx="7485063" cy="6365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 anchor="ctr"/>
          <a:lstStyle/>
          <a:p>
            <a:pPr algn="r"/>
            <a:r>
              <a:rPr lang="it-IT" altLang="it-IT" sz="360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IL PODIO…DA EVITARE</a:t>
            </a:r>
            <a:endParaRPr lang="it-IT" altLang="it-IT"/>
          </a:p>
        </p:txBody>
      </p:sp>
      <p:pic>
        <p:nvPicPr>
          <p:cNvPr id="14342" name="Picture 6" descr="http://4.bp.blogspot.com/_ygv5ed8jG5I/R9qYp3cYJDI/AAAAAAAAAMU/Wi7Lk1Br2lg/s320/blog3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788" y="5094288"/>
            <a:ext cx="2808287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3" name="AutoShape 7"/>
          <p:cNvSpPr>
            <a:spLocks/>
          </p:cNvSpPr>
          <p:nvPr/>
        </p:nvSpPr>
        <p:spPr bwMode="auto">
          <a:xfrm>
            <a:off x="2144486" y="1817688"/>
            <a:ext cx="8272690" cy="34448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6799" tIns="46799" rIns="46799" bIns="46799" anchor="ctr"/>
          <a:lstStyle>
            <a:lvl1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r>
              <a:rPr lang="it-IT" altLang="it-IT" sz="4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2 – NON AVERE UNA SFIDA</a:t>
            </a:r>
          </a:p>
          <a:p>
            <a:r>
              <a:rPr lang="it-IT" altLang="it-IT" sz="4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Quale sfida dovrà affrontare il tuo nuovo collaboratore? Tipo di mercato, competitors, obiettivi….</a:t>
            </a:r>
          </a:p>
          <a:p>
            <a:endParaRPr lang="it-IT" altLang="it-IT" sz="20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r>
              <a:rPr lang="it-IT" altLang="it-IT" sz="4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DEVI AVERE UNA SFIDA!!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231269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utoUpdateAnimBg="0"/>
      <p:bldP spid="14343" grpId="0" build="p" bldLvl="5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AutoShape 5"/>
          <p:cNvSpPr>
            <a:spLocks/>
          </p:cNvSpPr>
          <p:nvPr/>
        </p:nvSpPr>
        <p:spPr bwMode="auto">
          <a:xfrm>
            <a:off x="3000375" y="257175"/>
            <a:ext cx="7485063" cy="11826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 anchor="ctr"/>
          <a:lstStyle/>
          <a:p>
            <a:pPr algn="r"/>
            <a:r>
              <a:rPr lang="it-IT" altLang="it-IT" sz="360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IL PODIO…DA EVITARE</a:t>
            </a:r>
          </a:p>
        </p:txBody>
      </p:sp>
      <p:pic>
        <p:nvPicPr>
          <p:cNvPr id="15366" name="Picture 6" descr="http://4.bp.blogspot.com/_ygv5ed8jG5I/R9qYp3cYJDI/AAAAAAAAAMU/Wi7Lk1Br2lg/s320/blog3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3713" y="4908323"/>
            <a:ext cx="2808287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7" name="AutoShape 7"/>
          <p:cNvSpPr>
            <a:spLocks/>
          </p:cNvSpPr>
          <p:nvPr/>
        </p:nvSpPr>
        <p:spPr bwMode="auto">
          <a:xfrm>
            <a:off x="2024743" y="1970088"/>
            <a:ext cx="9425895" cy="3140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6799" tIns="46799" rIns="46799" bIns="46799" anchor="ctr"/>
          <a:lstStyle>
            <a:lvl1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r>
              <a:rPr lang="it-IT" altLang="it-IT" sz="4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3 – PROPOSTA NORMALE</a:t>
            </a:r>
          </a:p>
          <a:p>
            <a:r>
              <a:rPr lang="it-IT" altLang="it-IT" sz="4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Non descrivere il lavoro o l’azienda. Descrivi l’esperienza.</a:t>
            </a:r>
          </a:p>
          <a:p>
            <a:endParaRPr lang="it-IT" altLang="it-IT" sz="40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r>
              <a:rPr lang="it-IT" altLang="it-IT" sz="4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FAI UN ANNUNCIO “KILLER”!!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231008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utoUpdateAnimBg="0"/>
      <p:bldP spid="15367" grpId="0" build="p" bldLvl="5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AutoShape 5"/>
          <p:cNvSpPr>
            <a:spLocks/>
          </p:cNvSpPr>
          <p:nvPr/>
        </p:nvSpPr>
        <p:spPr bwMode="auto">
          <a:xfrm>
            <a:off x="3000375" y="166688"/>
            <a:ext cx="7485063" cy="11826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 anchor="ctr"/>
          <a:lstStyle/>
          <a:p>
            <a:pPr algn="r"/>
            <a:r>
              <a:rPr lang="it-IT" altLang="it-IT" sz="360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6 SECRETS TO RECRUITING AND KEEPING TOP TALENT </a:t>
            </a:r>
            <a:endParaRPr lang="it-IT" altLang="it-IT"/>
          </a:p>
        </p:txBody>
      </p:sp>
      <p:pic>
        <p:nvPicPr>
          <p:cNvPr id="16390" name="Picture 6" descr="http://4.bp.blogspot.com/_ygv5ed8jG5I/R9qYp3cYJDI/AAAAAAAAAMU/Wi7Lk1Br2lg/s320/blog3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074" y="5000625"/>
            <a:ext cx="2808287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1" name="AutoShape 7"/>
          <p:cNvSpPr>
            <a:spLocks/>
          </p:cNvSpPr>
          <p:nvPr/>
        </p:nvSpPr>
        <p:spPr bwMode="auto">
          <a:xfrm>
            <a:off x="1763486" y="1703388"/>
            <a:ext cx="10069285" cy="382655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6799" tIns="46799" rIns="46799" bIns="46799" anchor="ctr"/>
          <a:lstStyle>
            <a:lvl1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algn="just"/>
            <a:r>
              <a:rPr lang="it-IT" altLang="it-IT" sz="36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1 – PAGA BENE</a:t>
            </a:r>
          </a:p>
          <a:p>
            <a:pPr algn="just"/>
            <a:endParaRPr lang="it-IT" altLang="it-IT" sz="20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pPr algn="just"/>
            <a:r>
              <a:rPr lang="it-IT" altLang="it-IT" sz="36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I bravi collaboratori sono sempre più richiesti. Si aspettano di venire ricompensati di conseguenza. Il tuo “pacchetto retributivo” deve essere al </a:t>
            </a:r>
            <a:r>
              <a:rPr lang="it-IT" altLang="it-IT" sz="3600" dirty="0" smtClean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top </a:t>
            </a:r>
            <a:r>
              <a:rPr lang="it-IT" altLang="it-IT" sz="36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se ti aspetti collaboratori top!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282167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utoUpdateAnimBg="0"/>
      <p:bldP spid="16391" grpId="0" build="p" bldLvl="5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AutoShape 5"/>
          <p:cNvSpPr>
            <a:spLocks/>
          </p:cNvSpPr>
          <p:nvPr/>
        </p:nvSpPr>
        <p:spPr bwMode="auto">
          <a:xfrm>
            <a:off x="3000375" y="166688"/>
            <a:ext cx="7485063" cy="11826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 anchor="ctr"/>
          <a:lstStyle/>
          <a:p>
            <a:pPr algn="r"/>
            <a:r>
              <a:rPr lang="it-IT" altLang="it-IT" sz="360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6 SECRETS TO RECRUITING AND KEEPING TOP TALENT </a:t>
            </a:r>
            <a:endParaRPr lang="it-IT" altLang="it-IT"/>
          </a:p>
        </p:txBody>
      </p:sp>
      <p:pic>
        <p:nvPicPr>
          <p:cNvPr id="17414" name="Picture 6" descr="http://4.bp.blogspot.com/_ygv5ed8jG5I/R9qYp3cYJDI/AAAAAAAAAMU/Wi7Lk1Br2lg/s320/blog3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3474" y="4899025"/>
            <a:ext cx="2808287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5" name="AutoShape 7"/>
          <p:cNvSpPr>
            <a:spLocks/>
          </p:cNvSpPr>
          <p:nvPr/>
        </p:nvSpPr>
        <p:spPr bwMode="auto">
          <a:xfrm>
            <a:off x="1763486" y="1636713"/>
            <a:ext cx="10328275" cy="4157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6799" tIns="46799" rIns="46799" bIns="46799" anchor="ctr"/>
          <a:lstStyle>
            <a:lvl1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algn="just"/>
            <a:r>
              <a:rPr lang="it-IT" altLang="it-IT" sz="36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2 – FORMAZIONE</a:t>
            </a:r>
          </a:p>
          <a:p>
            <a:pPr algn="just"/>
            <a:endParaRPr lang="it-IT" altLang="it-IT" sz="36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pPr algn="just"/>
            <a:r>
              <a:rPr lang="it-IT" altLang="it-IT" sz="32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I migliori collaboratori sono “spugne” nell’apprendimento. Quelli davvero bravi ti chiederanno se ci sono opportunità di formazione. Offri training sia interno che esterno. Questo aspetto è strettamente legato alla “</a:t>
            </a:r>
            <a:r>
              <a:rPr lang="it-IT" altLang="it-IT" sz="3200" dirty="0" err="1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retention</a:t>
            </a:r>
            <a:r>
              <a:rPr lang="it-IT" altLang="it-IT" sz="32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”.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154157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autoUpdateAnimBg="0"/>
      <p:bldP spid="17415" grpId="0" build="p" bldLvl="5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AutoShape 5"/>
          <p:cNvSpPr>
            <a:spLocks/>
          </p:cNvSpPr>
          <p:nvPr/>
        </p:nvSpPr>
        <p:spPr bwMode="auto">
          <a:xfrm>
            <a:off x="3000375" y="166688"/>
            <a:ext cx="7485063" cy="11826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 anchor="ctr"/>
          <a:lstStyle/>
          <a:p>
            <a:pPr algn="r"/>
            <a:r>
              <a:rPr lang="it-IT" altLang="it-IT" sz="360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6 SECRETS TO RECRUITING AND KEEPING TOP TALENT </a:t>
            </a:r>
            <a:endParaRPr lang="it-IT" altLang="it-IT"/>
          </a:p>
        </p:txBody>
      </p:sp>
      <p:pic>
        <p:nvPicPr>
          <p:cNvPr id="18438" name="Picture 6" descr="http://4.bp.blogspot.com/_ygv5ed8jG5I/R9qYp3cYJDI/AAAAAAAAAMU/Wi7Lk1Br2lg/s320/blog3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3713" y="4835526"/>
            <a:ext cx="2808287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9" name="AutoShape 7"/>
          <p:cNvSpPr>
            <a:spLocks/>
          </p:cNvSpPr>
          <p:nvPr/>
        </p:nvSpPr>
        <p:spPr bwMode="auto">
          <a:xfrm>
            <a:off x="1567543" y="1957388"/>
            <a:ext cx="10363199" cy="31654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6799" tIns="46799" rIns="46799" bIns="46799" anchor="ctr"/>
          <a:lstStyle>
            <a:lvl1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algn="just"/>
            <a:r>
              <a:rPr lang="it-IT" altLang="it-IT" sz="36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3 – AUTONOMIA</a:t>
            </a:r>
          </a:p>
          <a:p>
            <a:pPr algn="just"/>
            <a:endParaRPr lang="it-IT" altLang="it-IT" sz="36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pPr algn="just"/>
            <a:r>
              <a:rPr lang="it-IT" altLang="it-IT" sz="32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I migliori collaboratori vogliono e si aspettano un certo grado di autonomia. Non vogliono l’</a:t>
            </a:r>
            <a:r>
              <a:rPr lang="it-IT" altLang="it-IT" sz="3200" dirty="0" err="1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iper</a:t>
            </a:r>
            <a:r>
              <a:rPr lang="it-IT" altLang="it-IT" sz="32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 controllo… non li stressare!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358693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utoUpdateAnimBg="0"/>
      <p:bldP spid="18439" grpId="0" build="p" bldLvl="5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AutoShape 5"/>
          <p:cNvSpPr>
            <a:spLocks/>
          </p:cNvSpPr>
          <p:nvPr/>
        </p:nvSpPr>
        <p:spPr bwMode="auto">
          <a:xfrm>
            <a:off x="3000375" y="166688"/>
            <a:ext cx="7485063" cy="11826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 anchor="ctr"/>
          <a:lstStyle/>
          <a:p>
            <a:pPr algn="r"/>
            <a:r>
              <a:rPr lang="it-IT" altLang="it-IT" sz="360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6 SECRETS TO RECRUITING AND KEEPING TOP TALENT </a:t>
            </a:r>
            <a:endParaRPr lang="it-IT" altLang="it-IT"/>
          </a:p>
        </p:txBody>
      </p:sp>
      <p:pic>
        <p:nvPicPr>
          <p:cNvPr id="19462" name="Picture 6" descr="http://4.bp.blogspot.com/_ygv5ed8jG5I/R9qYp3cYJDI/AAAAAAAAAMU/Wi7Lk1Br2lg/s320/blog3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7491" y="4964453"/>
            <a:ext cx="2808287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63" name="AutoShape 7"/>
          <p:cNvSpPr>
            <a:spLocks/>
          </p:cNvSpPr>
          <p:nvPr/>
        </p:nvSpPr>
        <p:spPr bwMode="auto">
          <a:xfrm>
            <a:off x="1643744" y="1957388"/>
            <a:ext cx="10330542" cy="31654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6799" tIns="46799" rIns="46799" bIns="46799" anchor="ctr"/>
          <a:lstStyle>
            <a:lvl1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algn="just"/>
            <a:r>
              <a:rPr lang="it-IT" altLang="it-IT" sz="36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4 – LEADERSHIP </a:t>
            </a:r>
          </a:p>
          <a:p>
            <a:pPr algn="just"/>
            <a:endParaRPr lang="it-IT" altLang="it-IT" sz="36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pPr algn="just"/>
            <a:r>
              <a:rPr lang="it-IT" altLang="it-IT" sz="32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I top collaboratori desiderano libertà di movimento e di azione, ma contemporaneamente desiderano </a:t>
            </a:r>
            <a:r>
              <a:rPr lang="it-IT" altLang="it-IT" sz="3200" u="sng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un leader da cui poter imparare.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280541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autoUpdateAnimBg="0"/>
      <p:bldP spid="19463" grpId="0" build="p" bldLvl="5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AutoShape 5"/>
          <p:cNvSpPr>
            <a:spLocks/>
          </p:cNvSpPr>
          <p:nvPr/>
        </p:nvSpPr>
        <p:spPr bwMode="auto">
          <a:xfrm>
            <a:off x="3000375" y="166688"/>
            <a:ext cx="7485063" cy="11826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 anchor="ctr"/>
          <a:lstStyle/>
          <a:p>
            <a:pPr algn="r"/>
            <a:r>
              <a:rPr lang="it-IT" altLang="it-IT" sz="360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6 SECRETS TO RECRUITING AND KEEPING TOP TALENT </a:t>
            </a:r>
            <a:endParaRPr lang="it-IT" altLang="it-IT"/>
          </a:p>
        </p:txBody>
      </p:sp>
      <p:pic>
        <p:nvPicPr>
          <p:cNvPr id="20486" name="Picture 6" descr="http://4.bp.blogspot.com/_ygv5ed8jG5I/R9qYp3cYJDI/AAAAAAAAAMU/Wi7Lk1Br2lg/s320/blog3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817" y="4875213"/>
            <a:ext cx="2808287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7" name="AutoShape 7"/>
          <p:cNvSpPr>
            <a:spLocks/>
          </p:cNvSpPr>
          <p:nvPr/>
        </p:nvSpPr>
        <p:spPr bwMode="auto">
          <a:xfrm>
            <a:off x="1643743" y="2205038"/>
            <a:ext cx="10265227" cy="29112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6799" tIns="46799" rIns="46799" bIns="46799" anchor="ctr"/>
          <a:lstStyle>
            <a:lvl1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algn="just"/>
            <a:r>
              <a:rPr lang="it-IT" altLang="it-IT" sz="36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5 – PREMI E RICONOSCIMENTI</a:t>
            </a:r>
          </a:p>
          <a:p>
            <a:pPr algn="just"/>
            <a:endParaRPr lang="it-IT" altLang="it-IT" sz="36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pPr algn="just"/>
            <a:r>
              <a:rPr lang="it-IT" altLang="it-IT" sz="32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Sentirsi apprezzati è fondamentale. Riconoscimenti pubblici, complimenti privati, ricompense.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179204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autoUpdateAnimBg="0"/>
      <p:bldP spid="20487" grpId="0" build="p" bldLvl="5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AutoShape 5"/>
          <p:cNvSpPr>
            <a:spLocks/>
          </p:cNvSpPr>
          <p:nvPr/>
        </p:nvSpPr>
        <p:spPr bwMode="auto">
          <a:xfrm>
            <a:off x="3000375" y="166688"/>
            <a:ext cx="7485063" cy="11826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 anchor="ctr"/>
          <a:lstStyle/>
          <a:p>
            <a:pPr algn="r"/>
            <a:r>
              <a:rPr lang="it-IT" altLang="it-IT" sz="360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6 SECRETS TO RECRUITING AND KEEPING TOP TALENT </a:t>
            </a:r>
            <a:endParaRPr lang="it-IT" altLang="it-IT"/>
          </a:p>
        </p:txBody>
      </p:sp>
      <p:pic>
        <p:nvPicPr>
          <p:cNvPr id="21510" name="Picture 6" descr="http://4.bp.blogspot.com/_ygv5ed8jG5I/R9qYp3cYJDI/AAAAAAAAAMU/Wi7Lk1Br2lg/s320/blog3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502" y="4835526"/>
            <a:ext cx="2808287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11" name="AutoShape 7"/>
          <p:cNvSpPr>
            <a:spLocks/>
          </p:cNvSpPr>
          <p:nvPr/>
        </p:nvSpPr>
        <p:spPr bwMode="auto">
          <a:xfrm>
            <a:off x="1589314" y="1957388"/>
            <a:ext cx="10276115" cy="31654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6799" tIns="46799" rIns="46799" bIns="46799" anchor="ctr"/>
          <a:lstStyle>
            <a:lvl1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algn="just"/>
            <a:r>
              <a:rPr lang="it-IT" altLang="it-IT" sz="36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6 – ORGOGLIO PER L’AZIENDA</a:t>
            </a:r>
          </a:p>
          <a:p>
            <a:pPr algn="just"/>
            <a:endParaRPr lang="it-IT" altLang="it-IT" sz="36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pPr algn="just"/>
            <a:r>
              <a:rPr lang="it-IT" altLang="it-IT" sz="32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I top collaboratori vogliono sentirsi parte di un team vincente. L’efficacia nel lavoro dipende dal credere in se stessi, nel prodotto… ma anche nell’azienda.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28700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utoUpdateAnimBg="0"/>
      <p:bldP spid="21511" grpId="0" build="p" bldLvl="5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AutoShape 5"/>
          <p:cNvSpPr>
            <a:spLocks/>
          </p:cNvSpPr>
          <p:nvPr/>
        </p:nvSpPr>
        <p:spPr bwMode="auto">
          <a:xfrm>
            <a:off x="3213100" y="466725"/>
            <a:ext cx="7272338" cy="7635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 anchor="ctr"/>
          <a:lstStyle/>
          <a:p>
            <a:pPr algn="r"/>
            <a:r>
              <a:rPr lang="it-IT" altLang="it-IT" sz="440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E IO COSA NE PENSO?</a:t>
            </a:r>
            <a:endParaRPr lang="it-IT" altLang="it-IT"/>
          </a:p>
        </p:txBody>
      </p:sp>
      <p:sp>
        <p:nvSpPr>
          <p:cNvPr id="22534" name="AutoShape 6"/>
          <p:cNvSpPr>
            <a:spLocks/>
          </p:cNvSpPr>
          <p:nvPr/>
        </p:nvSpPr>
        <p:spPr bwMode="auto">
          <a:xfrm>
            <a:off x="1698171" y="839788"/>
            <a:ext cx="9395279" cy="25304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6799" tIns="46799" rIns="46799" bIns="46799" anchor="ctr"/>
          <a:lstStyle>
            <a:lvl1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ahoma" panose="020B0604030504040204" pitchFamily="34" charset="0"/>
              <a:buChar char="-"/>
            </a:pPr>
            <a:endParaRPr lang="it-IT" altLang="it-IT" sz="40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r>
              <a:rPr lang="it-IT" altLang="it-IT" sz="4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Osserviamo la situazione dal loro punto di vista….</a:t>
            </a:r>
          </a:p>
        </p:txBody>
      </p:sp>
      <p:pic>
        <p:nvPicPr>
          <p:cNvPr id="22535" name="Picture 7" descr="http://salvatorecugliari.files.wordpress.com/2013/05/punti-di-vist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850" y="3370263"/>
            <a:ext cx="7620000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680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AutoShape 5"/>
          <p:cNvSpPr>
            <a:spLocks/>
          </p:cNvSpPr>
          <p:nvPr/>
        </p:nvSpPr>
        <p:spPr bwMode="auto">
          <a:xfrm>
            <a:off x="2002972" y="831850"/>
            <a:ext cx="9641342" cy="29781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6799" tIns="46799" rIns="46799" bIns="46799" anchor="ctr"/>
          <a:lstStyle>
            <a:lvl1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ahoma" panose="020B0604030504040204" pitchFamily="34" charset="0"/>
              <a:buChar char="-"/>
            </a:pPr>
            <a:endParaRPr lang="it-IT" altLang="it-IT" sz="40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r>
              <a:rPr lang="it-IT" altLang="it-IT" sz="4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Quello che c’è DENTRO determina quello che arriverà da FUORI…</a:t>
            </a:r>
          </a:p>
        </p:txBody>
      </p:sp>
      <p:pic>
        <p:nvPicPr>
          <p:cNvPr id="23558" name="Picture 6" descr="http://t2.gstatic.com/images?q=tbn:ANd9GcSa_JIoh9xCUs06b1a0D6m91a3emBApptQyC51lCnXOC0zld2ZX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867" y="3522890"/>
            <a:ext cx="3865562" cy="319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9" name="AutoShape 7"/>
          <p:cNvSpPr>
            <a:spLocks/>
          </p:cNvSpPr>
          <p:nvPr/>
        </p:nvSpPr>
        <p:spPr bwMode="auto">
          <a:xfrm>
            <a:off x="3213100" y="466725"/>
            <a:ext cx="7993063" cy="7635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 anchor="ctr"/>
          <a:lstStyle/>
          <a:p>
            <a:pPr algn="ctr"/>
            <a:r>
              <a:rPr lang="it-IT" altLang="it-IT" sz="440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E IO COSA NE PENSO?</a:t>
            </a: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9839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AutoShape 5"/>
          <p:cNvSpPr>
            <a:spLocks/>
          </p:cNvSpPr>
          <p:nvPr/>
        </p:nvSpPr>
        <p:spPr bwMode="auto">
          <a:xfrm>
            <a:off x="3213100" y="130175"/>
            <a:ext cx="7272338" cy="14366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 anchor="ctr"/>
          <a:lstStyle/>
          <a:p>
            <a:pPr algn="r"/>
            <a:r>
              <a:rPr lang="it-IT" altLang="it-IT" sz="440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COSA CERCA UN COLLABORATORE OGGI</a:t>
            </a:r>
            <a:endParaRPr lang="it-IT" altLang="it-IT"/>
          </a:p>
        </p:txBody>
      </p:sp>
      <p:sp>
        <p:nvSpPr>
          <p:cNvPr id="24582" name="AutoShape 6"/>
          <p:cNvSpPr>
            <a:spLocks/>
          </p:cNvSpPr>
          <p:nvPr/>
        </p:nvSpPr>
        <p:spPr bwMode="auto">
          <a:xfrm>
            <a:off x="2122714" y="1730828"/>
            <a:ext cx="9356499" cy="47985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6799" tIns="46799" rIns="46799" bIns="46799" anchor="ctr"/>
          <a:lstStyle>
            <a:lvl1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ahoma" panose="020B0604030504040204" pitchFamily="34" charset="0"/>
              <a:buChar char="-"/>
            </a:pPr>
            <a:endParaRPr lang="it-IT" altLang="it-IT" sz="40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endParaRPr lang="it-IT" altLang="it-IT" sz="40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endParaRPr lang="it-IT" altLang="it-IT" sz="40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endParaRPr lang="it-IT" altLang="it-IT" sz="40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r>
              <a:rPr lang="it-IT" altLang="it-IT" sz="4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ALLEANZE</a:t>
            </a:r>
            <a:r>
              <a:rPr lang="it-IT" altLang="it-IT" sz="36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 (con la propria azienda)</a:t>
            </a:r>
          </a:p>
          <a:p>
            <a:endParaRPr lang="it-IT" altLang="it-IT" sz="36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r>
              <a:rPr lang="it-IT" altLang="it-IT" sz="4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SENTIRSI PROTAGONISTA</a:t>
            </a:r>
          </a:p>
          <a:p>
            <a:endParaRPr lang="it-IT" altLang="it-IT" sz="40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endParaRPr lang="it-IT" altLang="it-IT" sz="40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endParaRPr lang="it-IT" altLang="it-IT" sz="40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08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1728334" y="2687638"/>
            <a:ext cx="9145587" cy="1457325"/>
          </a:xfrm>
        </p:spPr>
        <p:txBody>
          <a:bodyPr lIns="0" tIns="0" rIns="0" bIns="0">
            <a:normAutofit fontScale="90000"/>
          </a:bodyPr>
          <a:lstStyle/>
          <a:p>
            <a:pPr algn="ctr" defTabSz="795338"/>
            <a:r>
              <a:rPr lang="it-IT" altLang="it-IT" sz="4800" dirty="0">
                <a:solidFill>
                  <a:srgbClr val="8080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PARTE I</a:t>
            </a:r>
            <a:r>
              <a:rPr lang="it-IT" altLang="it-IT" dirty="0"/>
              <a:t/>
            </a:r>
            <a:br>
              <a:rPr lang="it-IT" altLang="it-IT" dirty="0"/>
            </a:br>
            <a:r>
              <a:rPr lang="it-IT" altLang="it-IT" dirty="0" smtClean="0"/>
              <a:t/>
            </a:r>
            <a:br>
              <a:rPr lang="it-IT" altLang="it-IT" dirty="0" smtClean="0"/>
            </a:br>
            <a:r>
              <a:rPr lang="it-IT" altLang="it-IT" dirty="0"/>
              <a:t/>
            </a:r>
            <a:br>
              <a:rPr lang="it-IT" altLang="it-IT" dirty="0"/>
            </a:br>
            <a:r>
              <a:rPr lang="it-IT" altLang="it-IT" dirty="0" smtClean="0"/>
              <a:t/>
            </a:r>
            <a:br>
              <a:rPr lang="it-IT" altLang="it-IT" dirty="0" smtClean="0"/>
            </a:br>
            <a:r>
              <a:rPr lang="it-IT" altLang="it-IT" dirty="0" smtClean="0"/>
              <a:t/>
            </a:r>
            <a:br>
              <a:rPr lang="it-IT" altLang="it-IT" dirty="0" smtClean="0"/>
            </a:br>
            <a:r>
              <a:rPr lang="it-IT" altLang="it-IT" sz="4600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  <a:t/>
            </a:r>
            <a:br>
              <a:rPr lang="it-IT" altLang="it-IT" sz="4600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</a:br>
            <a:r>
              <a:rPr lang="it-IT" altLang="it-IT" sz="4600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  <a:t>IL </a:t>
            </a:r>
            <a:r>
              <a:rPr lang="it-IT" altLang="it-IT" sz="4600" dirty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  <a:t>COLLOQUIO: 5 ERRORI </a:t>
            </a:r>
            <a:br>
              <a:rPr lang="it-IT" altLang="it-IT" sz="4600" dirty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</a:br>
            <a:r>
              <a:rPr lang="it-IT" altLang="it-IT" sz="4600" dirty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  <a:t>DA NON COMMETTERE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378570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5"/>
          <p:cNvSpPr>
            <a:spLocks noGrp="1" noChangeArrowheads="1"/>
          </p:cNvSpPr>
          <p:nvPr>
            <p:ph type="title"/>
          </p:nvPr>
        </p:nvSpPr>
        <p:spPr>
          <a:xfrm>
            <a:off x="2855913" y="273050"/>
            <a:ext cx="8647112" cy="1144588"/>
          </a:xfrm>
        </p:spPr>
        <p:txBody>
          <a:bodyPr lIns="0" tIns="0" rIns="0" bIns="0" anchor="ctr"/>
          <a:lstStyle/>
          <a:p>
            <a:pPr algn="ctr" defTabSz="785813"/>
            <a:r>
              <a:rPr lang="it-IT" altLang="it-IT" sz="34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ERRORE 1 - SELEZIONARE CON IL CURRICULUM VITAE</a:t>
            </a:r>
            <a:endParaRPr lang="it-IT" altLang="it-IT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09057" y="1936750"/>
            <a:ext cx="9959068" cy="4496707"/>
          </a:xfrm>
        </p:spPr>
        <p:txBody>
          <a:bodyPr lIns="0" tIns="0" rIns="0" bIns="0">
            <a:normAutofit/>
          </a:bodyPr>
          <a:lstStyle/>
          <a:p>
            <a:pPr marL="0" indent="0" algn="just" defTabSz="914400">
              <a:spcBef>
                <a:spcPts val="600"/>
              </a:spcBef>
              <a:buNone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Circa il 30% dei curricula contengono informazioni scorrette riguardo alla preparazione e all’addestramento del candidato.</a:t>
            </a:r>
          </a:p>
          <a:p>
            <a:pPr marL="0" indent="0" algn="just" defTabSz="914400">
              <a:spcBef>
                <a:spcPts val="600"/>
              </a:spcBef>
              <a:buNone/>
            </a:pPr>
            <a:endParaRPr lang="it-IT" altLang="it-IT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algn="just" defTabSz="914400">
              <a:spcBef>
                <a:spcPts val="600"/>
              </a:spcBef>
              <a:buNone/>
            </a:pPr>
            <a:r>
              <a:rPr lang="it-IT" altLang="it-IT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Il curriculum è la brochure personale del candidato</a:t>
            </a: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 Indica solamente i lati positivi. Nella vostra brochure aziendale, parlate anche dei vostri clienti insoddisfatti o dei vostri punti deboli?</a:t>
            </a:r>
            <a:endParaRPr lang="it-IT" altLang="it-IT" sz="3200" dirty="0"/>
          </a:p>
        </p:txBody>
      </p:sp>
    </p:spTree>
    <p:extLst>
      <p:ext uri="{BB962C8B-B14F-4D97-AF65-F5344CB8AC3E}">
        <p14:creationId xmlns:p14="http://schemas.microsoft.com/office/powerpoint/2010/main" val="71989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Grp="1" noChangeArrowheads="1"/>
          </p:cNvSpPr>
          <p:nvPr>
            <p:ph type="title"/>
          </p:nvPr>
        </p:nvSpPr>
        <p:spPr>
          <a:xfrm>
            <a:off x="3022600" y="331788"/>
            <a:ext cx="8229600" cy="1144587"/>
          </a:xfrm>
        </p:spPr>
        <p:txBody>
          <a:bodyPr lIns="0" tIns="0" rIns="0" bIns="0" anchor="ctr"/>
          <a:lstStyle/>
          <a:p>
            <a:pPr algn="ctr" defTabSz="914400"/>
            <a:r>
              <a:rPr lang="it-IT" altLang="it-IT" sz="40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L’USO DEL CURRICULUM</a:t>
            </a:r>
            <a:endParaRPr lang="it-IT" altLang="it-IT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85258" y="1714500"/>
            <a:ext cx="9967006" cy="4827814"/>
          </a:xfrm>
        </p:spPr>
        <p:txBody>
          <a:bodyPr lIns="0" tIns="0" rIns="0" bIns="0"/>
          <a:lstStyle/>
          <a:p>
            <a:pPr marL="0" indent="0" defTabSz="914400">
              <a:spcBef>
                <a:spcPts val="600"/>
              </a:spcBef>
              <a:buNone/>
            </a:pPr>
            <a:r>
              <a:rPr lang="it-IT" altLang="it-IT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Il curriculum vitae non deve essere lo strumento principale per fare la selezione, ma solo il supporto per verificare i requisiti tecnici essenziali</a:t>
            </a:r>
          </a:p>
          <a:p>
            <a:pPr marL="0" indent="0" defTabSz="914400">
              <a:spcBef>
                <a:spcPts val="600"/>
              </a:spcBef>
              <a:buNone/>
            </a:pPr>
            <a:endParaRPr lang="it-IT" altLang="it-IT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defTabSz="914400">
              <a:spcBef>
                <a:spcPts val="600"/>
              </a:spcBef>
              <a:buNone/>
            </a:pPr>
            <a:r>
              <a:rPr lang="it-IT" altLang="it-IT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NON USATE IL CURRICULUM PER FARE UN PRESCREENING DEI CANDIDATI! </a:t>
            </a:r>
          </a:p>
          <a:p>
            <a:pPr marL="0" indent="0">
              <a:spcBef>
                <a:spcPts val="600"/>
              </a:spcBef>
              <a:buNone/>
            </a:pPr>
            <a:endParaRPr lang="it-IT" altLang="it-IT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it-IT" altLang="it-IT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Altrimenti </a:t>
            </a:r>
            <a:r>
              <a:rPr lang="it-IT" altLang="it-IT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farete un </a:t>
            </a:r>
            <a:r>
              <a:rPr lang="it-IT" altLang="it-IT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prescreening</a:t>
            </a:r>
            <a:r>
              <a:rPr lang="it-IT" altLang="it-IT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basandovi sulla capacità di presentarsi del candidato.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77436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5"/>
          <p:cNvSpPr>
            <a:spLocks noGrp="1" noChangeArrowheads="1"/>
          </p:cNvSpPr>
          <p:nvPr>
            <p:ph type="title"/>
          </p:nvPr>
        </p:nvSpPr>
        <p:spPr>
          <a:xfrm>
            <a:off x="3600450" y="273050"/>
            <a:ext cx="7283450" cy="1144588"/>
          </a:xfrm>
        </p:spPr>
        <p:txBody>
          <a:bodyPr lIns="0" tIns="0" rIns="0" bIns="0" anchor="ctr"/>
          <a:lstStyle/>
          <a:p>
            <a:pPr algn="ctr" defTabSz="914400"/>
            <a:r>
              <a:rPr lang="it-IT" altLang="it-IT" sz="40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ERRORE 2 - MOTIVARE</a:t>
            </a:r>
            <a:endParaRPr lang="it-IT" altLang="it-IT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502229" y="1600200"/>
            <a:ext cx="10310359" cy="5105400"/>
          </a:xfrm>
        </p:spPr>
        <p:txBody>
          <a:bodyPr lIns="0" tIns="0" rIns="0" bIns="0">
            <a:normAutofit/>
          </a:bodyPr>
          <a:lstStyle/>
          <a:p>
            <a:pPr marL="0" indent="0" defTabSz="895350">
              <a:spcBef>
                <a:spcPts val="700"/>
              </a:spcBef>
              <a:buNone/>
            </a:pPr>
            <a:r>
              <a:rPr lang="it-IT" altLang="it-IT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Fare </a:t>
            </a:r>
            <a:r>
              <a:rPr lang="it-IT" altLang="it-IT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un colloquio di MOTIVAZIONE invece di un colloquio di SELEZIONE</a:t>
            </a:r>
          </a:p>
          <a:p>
            <a:pPr marL="0" indent="0" defTabSz="895350">
              <a:spcBef>
                <a:spcPts val="700"/>
              </a:spcBef>
              <a:buNone/>
            </a:pPr>
            <a:endParaRPr lang="it-IT" altLang="it-IT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defTabSz="895350">
              <a:spcBef>
                <a:spcPts val="600"/>
              </a:spcBef>
              <a:buNone/>
            </a:pPr>
            <a:r>
              <a:rPr lang="it-IT" alt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Il colloquio di selezione mira a far emergere e ad approfondire le negatività del candidato per capire come possono influenzare l’azienda. </a:t>
            </a:r>
          </a:p>
          <a:p>
            <a:pPr marL="0" indent="0" defTabSz="895350">
              <a:lnSpc>
                <a:spcPct val="90000"/>
              </a:lnSpc>
              <a:spcBef>
                <a:spcPts val="600"/>
              </a:spcBef>
              <a:buNone/>
            </a:pPr>
            <a:r>
              <a:rPr lang="it-IT" alt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Il colloquio di motivazione punta sulle positività della persona in esame. </a:t>
            </a:r>
          </a:p>
          <a:p>
            <a:pPr marL="0" indent="0" algn="ctr" defTabSz="895350">
              <a:spcBef>
                <a:spcPts val="600"/>
              </a:spcBef>
              <a:buNone/>
            </a:pPr>
            <a:endParaRPr lang="it-IT" alt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algn="ctr" defTabSz="895350">
              <a:spcBef>
                <a:spcPts val="600"/>
              </a:spcBef>
              <a:buNone/>
            </a:pPr>
            <a:r>
              <a:rPr lang="it-IT" altLang="it-IT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Confonderli E’ FATALE!</a:t>
            </a:r>
            <a:endParaRPr lang="it-IT" altLang="it-IT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06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5"/>
          <p:cNvSpPr>
            <a:spLocks noGrp="1" noChangeArrowheads="1"/>
          </p:cNvSpPr>
          <p:nvPr>
            <p:ph type="title"/>
          </p:nvPr>
        </p:nvSpPr>
        <p:spPr>
          <a:xfrm>
            <a:off x="3600450" y="273050"/>
            <a:ext cx="7283450" cy="1144588"/>
          </a:xfrm>
        </p:spPr>
        <p:txBody>
          <a:bodyPr lIns="0" tIns="0" rIns="0" bIns="0" anchor="ctr"/>
          <a:lstStyle/>
          <a:p>
            <a:pPr algn="ctr" defTabSz="839788"/>
            <a:r>
              <a:rPr lang="it-IT" altLang="it-IT" sz="36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ERRORE 3 - ESSERE DISCRETI</a:t>
            </a:r>
            <a:endParaRPr lang="it-IT" altLang="it-IT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643743" y="1872342"/>
            <a:ext cx="10181545" cy="4669971"/>
          </a:xfrm>
        </p:spPr>
        <p:txBody>
          <a:bodyPr lIns="0" tIns="0" rIns="0" bIns="0">
            <a:normAutofit/>
          </a:bodyPr>
          <a:lstStyle/>
          <a:p>
            <a:pPr marL="0" indent="0" algn="just">
              <a:spcBef>
                <a:spcPts val="700"/>
              </a:spcBef>
              <a:buNone/>
            </a:pPr>
            <a:r>
              <a:rPr lang="it-IT" altLang="it-IT" sz="36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Non </a:t>
            </a:r>
            <a:r>
              <a:rPr lang="it-IT" altLang="it-IT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essere timidi, invadere la privacy, non essere troppo “rispettosi”</a:t>
            </a:r>
          </a:p>
          <a:p>
            <a:pPr marL="0" indent="0" algn="just">
              <a:spcBef>
                <a:spcPts val="700"/>
              </a:spcBef>
              <a:buNone/>
            </a:pPr>
            <a:endParaRPr lang="it-IT" altLang="it-IT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it-IT" alt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Il colloquio di selezione non è un interrogatorio… ma nemmeno una chiacchierata al bar!</a:t>
            </a:r>
          </a:p>
          <a:p>
            <a:pPr marL="0" indent="0" algn="just">
              <a:spcBef>
                <a:spcPts val="600"/>
              </a:spcBef>
              <a:buNone/>
            </a:pPr>
            <a:endParaRPr lang="it-IT" altLang="it-IT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it-IT" alt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Bisogna andare a fondo!</a:t>
            </a:r>
            <a:endParaRPr lang="it-IT" altLang="it-IT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12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5"/>
          <p:cNvSpPr>
            <a:spLocks noGrp="1" noChangeArrowheads="1"/>
          </p:cNvSpPr>
          <p:nvPr>
            <p:ph type="title"/>
          </p:nvPr>
        </p:nvSpPr>
        <p:spPr>
          <a:xfrm>
            <a:off x="3155950" y="273050"/>
            <a:ext cx="8474075" cy="1144588"/>
          </a:xfrm>
        </p:spPr>
        <p:txBody>
          <a:bodyPr lIns="0" tIns="0" rIns="0" bIns="0" anchor="ctr"/>
          <a:lstStyle/>
          <a:p>
            <a:pPr algn="ctr" defTabSz="839788"/>
            <a:r>
              <a:rPr lang="it-IT" altLang="it-IT" sz="36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ERRORE 4 - FARE DOMANDE OVVIE</a:t>
            </a:r>
            <a:endParaRPr lang="it-IT" altLang="it-IT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654629" y="1698171"/>
            <a:ext cx="10005559" cy="4452258"/>
          </a:xfrm>
        </p:spPr>
        <p:txBody>
          <a:bodyPr lIns="0" tIns="0" rIns="0" bIns="0">
            <a:normAutofit/>
          </a:bodyPr>
          <a:lstStyle/>
          <a:p>
            <a:pPr marL="0" indent="0" algn="just">
              <a:spcBef>
                <a:spcPts val="700"/>
              </a:spcBef>
              <a:buNone/>
            </a:pPr>
            <a:r>
              <a:rPr lang="it-IT" altLang="it-IT" sz="36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Se </a:t>
            </a:r>
            <a:r>
              <a:rPr lang="it-IT" altLang="it-IT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il candidato sa tutte le risposte… non serve a niente!</a:t>
            </a:r>
          </a:p>
          <a:p>
            <a:pPr marL="0" indent="0" algn="just">
              <a:spcBef>
                <a:spcPts val="700"/>
              </a:spcBef>
              <a:buNone/>
            </a:pPr>
            <a:endParaRPr lang="it-IT" altLang="it-IT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algn="just" defTabSz="914400">
              <a:spcBef>
                <a:spcPts val="600"/>
              </a:spcBef>
              <a:buNone/>
            </a:pPr>
            <a:r>
              <a:rPr lang="it-IT" alt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Le domande ovvie sono quelle che contengono o suggeriscono la risposta giusta</a:t>
            </a:r>
          </a:p>
          <a:p>
            <a:pPr marL="0" indent="0" algn="just" defTabSz="914400">
              <a:spcBef>
                <a:spcPts val="600"/>
              </a:spcBef>
              <a:buNone/>
            </a:pPr>
            <a:endParaRPr lang="it-IT" alt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algn="just" defTabSz="914400">
              <a:spcBef>
                <a:spcPts val="600"/>
              </a:spcBef>
              <a:buNone/>
            </a:pPr>
            <a:r>
              <a:rPr lang="it-IT" alt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Porteranno il candidato a rispondere quello che vuoi sentirti dire, non quello che pensano veramente!</a:t>
            </a:r>
            <a:endParaRPr lang="it-IT" altLang="it-IT" sz="3200" dirty="0"/>
          </a:p>
        </p:txBody>
      </p:sp>
    </p:spTree>
    <p:extLst>
      <p:ext uri="{BB962C8B-B14F-4D97-AF65-F5344CB8AC3E}">
        <p14:creationId xmlns:p14="http://schemas.microsoft.com/office/powerpoint/2010/main" val="274747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5"/>
          <p:cNvSpPr>
            <a:spLocks noGrp="1" noChangeArrowheads="1"/>
          </p:cNvSpPr>
          <p:nvPr>
            <p:ph type="title"/>
          </p:nvPr>
        </p:nvSpPr>
        <p:spPr>
          <a:xfrm>
            <a:off x="3155950" y="273050"/>
            <a:ext cx="8474075" cy="1144588"/>
          </a:xfrm>
        </p:spPr>
        <p:txBody>
          <a:bodyPr lIns="0" tIns="0" rIns="0" bIns="0" anchor="ctr"/>
          <a:lstStyle/>
          <a:p>
            <a:pPr algn="ctr" defTabSz="914400"/>
            <a:r>
              <a:rPr lang="it-IT" altLang="it-IT" sz="40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ESEMPI DI DOMANDE OVVIE</a:t>
            </a:r>
            <a:endParaRPr lang="it-IT" altLang="it-IT"/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85257" y="1719943"/>
            <a:ext cx="9963831" cy="4406220"/>
          </a:xfrm>
        </p:spPr>
        <p:txBody>
          <a:bodyPr lIns="0" tIns="0" rIns="0" bIns="0">
            <a:normAutofit/>
          </a:bodyPr>
          <a:lstStyle/>
          <a:p>
            <a:pPr marL="0" indent="0" algn="just" defTabSz="914400">
              <a:lnSpc>
                <a:spcPct val="90000"/>
              </a:lnSpc>
              <a:spcBef>
                <a:spcPts val="600"/>
              </a:spcBef>
              <a:buNone/>
            </a:pPr>
            <a:endParaRPr lang="it-IT" altLang="it-IT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algn="just" defTabSz="914400">
              <a:lnSpc>
                <a:spcPct val="90000"/>
              </a:lnSpc>
              <a:spcBef>
                <a:spcPts val="600"/>
              </a:spcBef>
              <a:buNone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Secondo lei dare un buon servizio al cliente è importante? </a:t>
            </a:r>
          </a:p>
          <a:p>
            <a:pPr marL="0" indent="0" algn="just" defTabSz="914400">
              <a:lnSpc>
                <a:spcPct val="90000"/>
              </a:lnSpc>
              <a:spcBef>
                <a:spcPts val="600"/>
              </a:spcBef>
              <a:buNone/>
            </a:pPr>
            <a:endParaRPr lang="it-IT" altLang="it-IT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algn="just" defTabSz="914400">
              <a:lnSpc>
                <a:spcPct val="90000"/>
              </a:lnSpc>
              <a:spcBef>
                <a:spcPts val="600"/>
              </a:spcBef>
              <a:buNone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Nella nostra azienda crediamo molto nel lavoro di squadra. Lei cosa ne pensa? </a:t>
            </a:r>
          </a:p>
          <a:p>
            <a:pPr marL="0" indent="0" algn="just" defTabSz="914400">
              <a:lnSpc>
                <a:spcPct val="90000"/>
              </a:lnSpc>
              <a:spcBef>
                <a:spcPts val="600"/>
              </a:spcBef>
              <a:buNone/>
            </a:pPr>
            <a:endParaRPr lang="it-IT" altLang="it-IT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algn="just" defTabSz="914400">
              <a:lnSpc>
                <a:spcPct val="90000"/>
              </a:lnSpc>
              <a:spcBef>
                <a:spcPts val="600"/>
              </a:spcBef>
              <a:buNone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Per lei è un problema fare 30 km per venire al lavoro?</a:t>
            </a:r>
            <a:endParaRPr lang="it-IT" altLang="it-IT" sz="3600" dirty="0"/>
          </a:p>
        </p:txBody>
      </p:sp>
    </p:spTree>
    <p:extLst>
      <p:ext uri="{BB962C8B-B14F-4D97-AF65-F5344CB8AC3E}">
        <p14:creationId xmlns:p14="http://schemas.microsoft.com/office/powerpoint/2010/main" val="319060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5"/>
          <p:cNvSpPr>
            <a:spLocks noGrp="1" noChangeArrowheads="1"/>
          </p:cNvSpPr>
          <p:nvPr>
            <p:ph type="title"/>
          </p:nvPr>
        </p:nvSpPr>
        <p:spPr>
          <a:xfrm>
            <a:off x="3155950" y="273050"/>
            <a:ext cx="8474075" cy="1144588"/>
          </a:xfrm>
        </p:spPr>
        <p:txBody>
          <a:bodyPr lIns="0" tIns="0" rIns="0" bIns="0" anchor="ctr"/>
          <a:lstStyle/>
          <a:p>
            <a:pPr algn="ctr" defTabSz="849313"/>
            <a:r>
              <a:rPr lang="it-IT" altLang="it-IT" sz="37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ERRORE 5 - ESPRIMERE OPINIONI</a:t>
            </a:r>
            <a:endParaRPr lang="it-IT" altLang="it-IT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839686" y="1600200"/>
            <a:ext cx="9960202" cy="4525963"/>
          </a:xfrm>
        </p:spPr>
        <p:txBody>
          <a:bodyPr lIns="0" tIns="0" rIns="0" bIns="0">
            <a:normAutofit/>
          </a:bodyPr>
          <a:lstStyle/>
          <a:p>
            <a:pPr marL="0" indent="0" algn="just">
              <a:spcBef>
                <a:spcPts val="700"/>
              </a:spcBef>
              <a:buNone/>
            </a:pPr>
            <a:endParaRPr lang="it-IT" altLang="it-IT" sz="4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algn="just" defTabSz="914400">
              <a:spcBef>
                <a:spcPts val="600"/>
              </a:spcBef>
              <a:buNone/>
            </a:pPr>
            <a:r>
              <a:rPr lang="it-IT" altLang="it-IT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Uno degli obiettivi principali del colloquio è COMPRENDERE ciò che pensa / muove / motiva la persona che hai di fronte </a:t>
            </a:r>
            <a:endParaRPr lang="it-IT" altLang="it-IT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algn="just" defTabSz="914400">
              <a:spcBef>
                <a:spcPts val="600"/>
              </a:spcBef>
              <a:buNone/>
            </a:pPr>
            <a:endParaRPr lang="it-IT" altLang="it-IT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algn="just" defTabSz="914400">
              <a:spcBef>
                <a:spcPts val="600"/>
              </a:spcBef>
              <a:buNone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Non è importante quello che pensi tu.  Non sei lì per spiegare qualcosa, ma per capire!</a:t>
            </a:r>
            <a:endParaRPr lang="it-IT" altLang="it-IT" sz="3600" dirty="0"/>
          </a:p>
        </p:txBody>
      </p:sp>
    </p:spTree>
    <p:extLst>
      <p:ext uri="{BB962C8B-B14F-4D97-AF65-F5344CB8AC3E}">
        <p14:creationId xmlns:p14="http://schemas.microsoft.com/office/powerpoint/2010/main" val="305991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xfrm>
            <a:off x="1706563" y="2720296"/>
            <a:ext cx="9145587" cy="1457325"/>
          </a:xfrm>
        </p:spPr>
        <p:txBody>
          <a:bodyPr lIns="0" tIns="0" rIns="0" bIns="0">
            <a:normAutofit fontScale="90000"/>
          </a:bodyPr>
          <a:lstStyle/>
          <a:p>
            <a:pPr algn="ctr" defTabSz="795338"/>
            <a:r>
              <a:rPr lang="it-IT" altLang="it-IT" sz="4800" dirty="0">
                <a:solidFill>
                  <a:srgbClr val="8080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PARTE II</a:t>
            </a:r>
            <a:r>
              <a:rPr lang="it-IT" altLang="it-IT" dirty="0"/>
              <a:t/>
            </a:r>
            <a:br>
              <a:rPr lang="it-IT" altLang="it-IT" dirty="0"/>
            </a:br>
            <a:r>
              <a:rPr lang="it-IT" altLang="it-IT" dirty="0" smtClean="0"/>
              <a:t/>
            </a:r>
            <a:br>
              <a:rPr lang="it-IT" altLang="it-IT" dirty="0" smtClean="0"/>
            </a:br>
            <a:r>
              <a:rPr lang="it-IT" altLang="it-IT" dirty="0"/>
              <a:t/>
            </a:r>
            <a:br>
              <a:rPr lang="it-IT" altLang="it-IT" dirty="0"/>
            </a:br>
            <a:r>
              <a:rPr lang="it-IT" altLang="it-IT" dirty="0" smtClean="0"/>
              <a:t/>
            </a:r>
            <a:br>
              <a:rPr lang="it-IT" altLang="it-IT" dirty="0" smtClean="0"/>
            </a:br>
            <a:r>
              <a:rPr lang="it-IT" altLang="it-IT" dirty="0"/>
              <a:t/>
            </a:r>
            <a:br>
              <a:rPr lang="it-IT" altLang="it-IT" dirty="0"/>
            </a:br>
            <a:r>
              <a:rPr lang="it-IT" altLang="it-IT" sz="4600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  <a:t/>
            </a:r>
            <a:br>
              <a:rPr lang="it-IT" altLang="it-IT" sz="4600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</a:br>
            <a:r>
              <a:rPr lang="it-IT" altLang="it-IT" sz="4600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  <a:t>LA </a:t>
            </a:r>
            <a:r>
              <a:rPr lang="it-IT" altLang="it-IT" sz="4600" dirty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  <a:t>STRATEGIA VINCENTE </a:t>
            </a:r>
            <a:br>
              <a:rPr lang="it-IT" altLang="it-IT" sz="4600" dirty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</a:br>
            <a:r>
              <a:rPr lang="it-IT" altLang="it-IT" sz="4600" dirty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  <a:t>NEL COLLOQUIO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379016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xfrm>
            <a:off x="3252788" y="273050"/>
            <a:ext cx="7427912" cy="1144588"/>
          </a:xfrm>
        </p:spPr>
        <p:txBody>
          <a:bodyPr lIns="45718" tIns="45718" rIns="45718" bIns="45718" anchor="ctr"/>
          <a:lstStyle/>
          <a:p>
            <a:pPr algn="ctr" defTabSz="914400"/>
            <a:r>
              <a:rPr lang="it-IT" altLang="it-IT" sz="4200" b="1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LE FASI E I RISULTATI</a:t>
            </a:r>
            <a:endParaRPr lang="it-IT" altLang="it-IT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611086" y="1796142"/>
            <a:ext cx="9714139" cy="4386943"/>
          </a:xfrm>
        </p:spPr>
        <p:txBody>
          <a:bodyPr lIns="45718" tIns="45718" rIns="45718" bIns="45718"/>
          <a:lstStyle/>
          <a:p>
            <a:pPr marL="0" indent="0" algn="just" defTabSz="914400">
              <a:spcBef>
                <a:spcPts val="700"/>
              </a:spcBef>
              <a:buNone/>
            </a:pPr>
            <a:r>
              <a:rPr lang="it-IT" altLang="it-IT" sz="3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L’ANNUNCIO si occupa di </a:t>
            </a:r>
            <a:r>
              <a:rPr lang="it-IT" altLang="it-IT" sz="3000" b="1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QUANTITÀ</a:t>
            </a:r>
          </a:p>
          <a:p>
            <a:pPr marL="0" indent="0" algn="just" defTabSz="914400">
              <a:spcBef>
                <a:spcPts val="700"/>
              </a:spcBef>
              <a:buNone/>
            </a:pPr>
            <a:endParaRPr lang="it-IT" altLang="it-IT" sz="3000" b="1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pPr marL="0" indent="0" algn="just" defTabSz="914400">
              <a:spcBef>
                <a:spcPts val="700"/>
              </a:spcBef>
              <a:buNone/>
            </a:pPr>
            <a:r>
              <a:rPr lang="it-IT" altLang="it-IT" sz="3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Con STRUMENTI di ANALISI e il COLLOQUIO ci si garantisce la </a:t>
            </a:r>
            <a:r>
              <a:rPr lang="it-IT" altLang="it-IT" sz="3000" b="1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QUALITÀ</a:t>
            </a:r>
          </a:p>
          <a:p>
            <a:pPr marL="0" indent="0" algn="just" defTabSz="914400">
              <a:spcBef>
                <a:spcPts val="700"/>
              </a:spcBef>
              <a:buNone/>
            </a:pPr>
            <a:endParaRPr lang="it-IT" altLang="it-IT" sz="3000" b="1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pPr marL="0" indent="0" algn="just" defTabSz="914400">
              <a:spcBef>
                <a:spcPts val="700"/>
              </a:spcBef>
              <a:buNone/>
            </a:pPr>
            <a:r>
              <a:rPr lang="it-IT" altLang="it-IT" sz="3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La FORMAZIONE e gli AFFIANCAMENTI determinano la </a:t>
            </a:r>
            <a:r>
              <a:rPr lang="it-IT" altLang="it-IT" sz="3000" b="1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REDDITIVITÀ</a:t>
            </a:r>
            <a:r>
              <a:rPr lang="it-IT" altLang="it-IT" sz="3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 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51556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Grp="1" noChangeArrowheads="1"/>
          </p:cNvSpPr>
          <p:nvPr>
            <p:ph type="title"/>
          </p:nvPr>
        </p:nvSpPr>
        <p:spPr>
          <a:xfrm>
            <a:off x="3219450" y="188913"/>
            <a:ext cx="7624763" cy="1219200"/>
          </a:xfrm>
        </p:spPr>
        <p:txBody>
          <a:bodyPr lIns="0" tIns="0" rIns="0" bIns="0" anchor="ctr"/>
          <a:lstStyle/>
          <a:p>
            <a:pPr algn="ctr" defTabSz="914400"/>
            <a:r>
              <a:rPr lang="it-IT" altLang="it-IT" sz="40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STRATEGIA SUICIDA</a:t>
            </a:r>
            <a:endParaRPr lang="it-IT" altLang="it-IT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371600" y="1600200"/>
            <a:ext cx="10172700" cy="4525963"/>
          </a:xfrm>
        </p:spPr>
        <p:txBody>
          <a:bodyPr lIns="0" tIns="0" rIns="0" bIns="0">
            <a:normAutofit/>
          </a:bodyPr>
          <a:lstStyle/>
          <a:p>
            <a:pPr algn="ctr" defTabSz="91440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it-IT" altLang="it-IT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CERCARE LA PERSONA PERFETTA</a:t>
            </a:r>
          </a:p>
          <a:p>
            <a:pPr algn="ctr" defTabSz="914400">
              <a:spcBef>
                <a:spcPts val="600"/>
              </a:spcBef>
              <a:buFont typeface="Arial" panose="020B0604020202020204" pitchFamily="34" charset="0"/>
              <a:buNone/>
            </a:pPr>
            <a:endParaRPr lang="it-IT" altLang="it-IT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ctr" defTabSz="914400">
              <a:spcBef>
                <a:spcPts val="600"/>
              </a:spcBef>
              <a:buFont typeface="Arial" panose="020B0604020202020204" pitchFamily="34" charset="0"/>
              <a:buNone/>
            </a:pPr>
            <a:endParaRPr lang="it-IT" altLang="it-IT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it-IT" altLang="it-IT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Soffermandosi su tutto ciò che “non va bene” nei candidati, il risultato finale è quello di scartare tutti…. e poi trovarsi con l’acqua alla gola e scegliere all’ultimo il meno peggio!</a:t>
            </a:r>
            <a:endParaRPr lang="it-IT" altLang="it-IT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551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5"/>
          <p:cNvSpPr>
            <a:spLocks noGrp="1" noChangeArrowheads="1"/>
          </p:cNvSpPr>
          <p:nvPr>
            <p:ph type="title"/>
          </p:nvPr>
        </p:nvSpPr>
        <p:spPr>
          <a:xfrm>
            <a:off x="3219450" y="188913"/>
            <a:ext cx="7624763" cy="1219200"/>
          </a:xfrm>
        </p:spPr>
        <p:txBody>
          <a:bodyPr lIns="0" tIns="0" rIns="0" bIns="0" anchor="ctr"/>
          <a:lstStyle/>
          <a:p>
            <a:pPr algn="ctr" defTabSz="831850"/>
            <a:r>
              <a:rPr lang="it-IT" altLang="it-IT" sz="36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SCOPO DEL COLLOQUIO </a:t>
            </a:r>
            <a:br>
              <a:rPr lang="it-IT" altLang="it-IT" sz="36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</a:br>
            <a:r>
              <a:rPr lang="it-IT" altLang="it-IT" sz="36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DI SELEZIONE</a:t>
            </a:r>
            <a:endParaRPr lang="it-IT" altLang="it-IT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382486" y="1992086"/>
            <a:ext cx="10363200" cy="4474028"/>
          </a:xfrm>
        </p:spPr>
        <p:txBody>
          <a:bodyPr lIns="0" tIns="0" rIns="0" bIns="0">
            <a:normAutofit/>
          </a:bodyPr>
          <a:lstStyle/>
          <a:p>
            <a:pPr marL="71438" indent="-71438" algn="ctr" defTabSz="91440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it-IT" altLang="it-IT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CAPIRE L’INVESTIMENTO CHE DOVREMO FARE SU OGNI PERSONA PER RIUSCIRE A RENDERLA PRODUTTIVA</a:t>
            </a:r>
          </a:p>
          <a:p>
            <a:pPr marL="71438" indent="-71438" algn="ctr" defTabSz="914400">
              <a:spcBef>
                <a:spcPts val="700"/>
              </a:spcBef>
              <a:buFont typeface="Arial" panose="020B0604020202020204" pitchFamily="34" charset="0"/>
              <a:buNone/>
            </a:pPr>
            <a:endParaRPr lang="it-IT" altLang="it-IT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71438" indent="-71438" algn="just" defTabSz="9144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altLang="it-IT" sz="2400" b="1" u="sng" dirty="0"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  <a:sym typeface="Comic Sans MS" panose="030F0702030302020204" pitchFamily="66" charset="0"/>
              </a:rPr>
              <a:t>DATO:</a:t>
            </a:r>
            <a:r>
              <a:rPr lang="it-IT" altLang="it-IT" sz="2400" b="1" dirty="0"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  <a:sym typeface="Comic Sans MS" panose="030F0702030302020204" pitchFamily="66" charset="0"/>
              </a:rPr>
              <a:t> UNA PERSONA CHE VIENE A FARE UN COLLOQUIO DI SELEZIONE NELLA MAGGIOR PARTE DEI CASI NON HA OTTENUTO IL SUCCESSO IN UN’ALTRA AZIENDA. DOBBIAMO COMPRENDERE PERCHÈ E VALUTARE SE LA NOSTRA AZIENDA E’ IN GRADO DI RENDERLA PRODUTTIVA.</a:t>
            </a:r>
            <a:endParaRPr lang="it-IT" altLang="it-IT" sz="3200" dirty="0"/>
          </a:p>
        </p:txBody>
      </p:sp>
    </p:spTree>
    <p:extLst>
      <p:ext uri="{BB962C8B-B14F-4D97-AF65-F5344CB8AC3E}">
        <p14:creationId xmlns:p14="http://schemas.microsoft.com/office/powerpoint/2010/main" val="297303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5"/>
          <p:cNvSpPr>
            <a:spLocks noGrp="1" noChangeArrowheads="1"/>
          </p:cNvSpPr>
          <p:nvPr>
            <p:ph type="title"/>
          </p:nvPr>
        </p:nvSpPr>
        <p:spPr>
          <a:xfrm>
            <a:off x="3219450" y="188913"/>
            <a:ext cx="7624763" cy="1219200"/>
          </a:xfrm>
        </p:spPr>
        <p:txBody>
          <a:bodyPr lIns="0" tIns="0" rIns="0" bIns="0" anchor="ctr"/>
          <a:lstStyle/>
          <a:p>
            <a:pPr algn="ctr" defTabSz="914400"/>
            <a:r>
              <a:rPr lang="it-IT" altLang="it-IT" sz="40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STRATEGIA DEL SILENZIO</a:t>
            </a:r>
            <a:endParaRPr lang="it-IT" altLang="it-IT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524000" y="1600200"/>
            <a:ext cx="10129157" cy="4525963"/>
          </a:xfrm>
        </p:spPr>
        <p:txBody>
          <a:bodyPr lIns="0" tIns="0" rIns="0" bIns="0"/>
          <a:lstStyle/>
          <a:p>
            <a:pPr marL="0" indent="0" algn="ctr">
              <a:spcBef>
                <a:spcPts val="600"/>
              </a:spcBef>
              <a:buNone/>
            </a:pPr>
            <a:r>
              <a:rPr lang="it-IT" altLang="it-IT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PARLARE POCO, ASCOLTARE MOLTO</a:t>
            </a:r>
          </a:p>
          <a:p>
            <a:pPr marL="0" indent="0" algn="ctr">
              <a:spcBef>
                <a:spcPts val="600"/>
              </a:spcBef>
              <a:buNone/>
            </a:pPr>
            <a:endParaRPr lang="it-IT" altLang="it-IT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altLang="it-IT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Porre </a:t>
            </a:r>
            <a:r>
              <a:rPr lang="it-IT" altLang="it-IT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domande </a:t>
            </a:r>
            <a:r>
              <a:rPr lang="it-IT" altLang="it-IT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aperte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it-IT" altLang="it-IT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altLang="it-IT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Lasciar </a:t>
            </a:r>
            <a:r>
              <a:rPr lang="it-IT" altLang="it-IT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parlare la persona senza suggerire né </a:t>
            </a:r>
            <a:r>
              <a:rPr lang="it-IT" altLang="it-IT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giudicare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it-IT" altLang="it-IT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altLang="it-IT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Osservare </a:t>
            </a:r>
            <a:r>
              <a:rPr lang="it-IT" altLang="it-IT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le reazioni, i segnali non verbali, le emozioni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328980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Rectangle 5"/>
          <p:cNvSpPr>
            <a:spLocks noGrp="1" noChangeArrowheads="1"/>
          </p:cNvSpPr>
          <p:nvPr>
            <p:ph type="title"/>
          </p:nvPr>
        </p:nvSpPr>
        <p:spPr>
          <a:xfrm>
            <a:off x="2927350" y="273050"/>
            <a:ext cx="7283450" cy="1427163"/>
          </a:xfrm>
        </p:spPr>
        <p:txBody>
          <a:bodyPr lIns="0" tIns="0" rIns="0" bIns="0" anchor="ctr"/>
          <a:lstStyle/>
          <a:p>
            <a:pPr algn="ctr" defTabSz="914400"/>
            <a:r>
              <a:rPr lang="it-IT" altLang="it-IT" sz="28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COSA VERIFICARE</a:t>
            </a:r>
            <a:endParaRPr lang="it-IT" altLang="it-IT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524000" y="1700213"/>
            <a:ext cx="10009188" cy="4525962"/>
          </a:xfrm>
        </p:spPr>
        <p:txBody>
          <a:bodyPr lIns="0" tIns="0" rIns="0" bIns="0">
            <a:normAutofit/>
          </a:bodyPr>
          <a:lstStyle/>
          <a:p>
            <a:pPr algn="just" defTabSz="9144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Percorso professionale della persona e cosa ha determinato i suoi cambiamenti </a:t>
            </a:r>
          </a:p>
          <a:p>
            <a:pPr algn="just" defTabSz="9144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Competenza tecnica, conoscenza specifica</a:t>
            </a:r>
          </a:p>
          <a:p>
            <a:pPr algn="just" defTabSz="9144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Obiettivi per il futuro / motivazioni</a:t>
            </a:r>
          </a:p>
          <a:p>
            <a:pPr algn="just" defTabSz="9144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Idee riguardo al lavoro</a:t>
            </a:r>
          </a:p>
          <a:p>
            <a:pPr algn="just" defTabSz="9144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Punti di forza e aree di debolezza</a:t>
            </a:r>
          </a:p>
          <a:p>
            <a:pPr algn="just" defTabSz="9144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Aspetti economici</a:t>
            </a:r>
          </a:p>
          <a:p>
            <a:pPr algn="just" defTabSz="9144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Eventuali situazioni problematiche </a:t>
            </a:r>
            <a:endParaRPr lang="it-IT" altLang="it-IT" sz="3200" dirty="0"/>
          </a:p>
        </p:txBody>
      </p:sp>
    </p:spTree>
    <p:extLst>
      <p:ext uri="{BB962C8B-B14F-4D97-AF65-F5344CB8AC3E}">
        <p14:creationId xmlns:p14="http://schemas.microsoft.com/office/powerpoint/2010/main" val="361377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Rectangle 5"/>
          <p:cNvSpPr>
            <a:spLocks noGrp="1" noChangeArrowheads="1"/>
          </p:cNvSpPr>
          <p:nvPr>
            <p:ph type="title"/>
          </p:nvPr>
        </p:nvSpPr>
        <p:spPr>
          <a:xfrm>
            <a:off x="2925763" y="273050"/>
            <a:ext cx="8404225" cy="1427163"/>
          </a:xfrm>
        </p:spPr>
        <p:txBody>
          <a:bodyPr lIns="0" tIns="0" rIns="0" bIns="0" anchor="ctr"/>
          <a:lstStyle/>
          <a:p>
            <a:pPr algn="ctr" defTabSz="914400"/>
            <a:r>
              <a:rPr lang="it-IT" altLang="it-IT" sz="2800" b="1">
                <a:solidFill>
                  <a:srgbClr val="CC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DOMANDE A CUI IL SELEZIONATORE DEVE DARSI RISPOSTA PRIMA DELLA FINE DEL COLLOQUIO</a:t>
            </a:r>
            <a:endParaRPr lang="it-IT" altLang="it-IT"/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534886" y="1916113"/>
            <a:ext cx="10403114" cy="4525962"/>
          </a:xfrm>
        </p:spPr>
        <p:txBody>
          <a:bodyPr lIns="0" tIns="0" rIns="0" bIns="0">
            <a:normAutofit/>
          </a:bodyPr>
          <a:lstStyle/>
          <a:p>
            <a:pPr marL="0" indent="0" algn="just" defTabSz="914400">
              <a:spcBef>
                <a:spcPts val="600"/>
              </a:spcBef>
              <a:buNone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Vi siete fatti un’idea più precisa del perché sta cercando un nuovo lavoro?</a:t>
            </a:r>
          </a:p>
          <a:p>
            <a:pPr marL="0" indent="0" algn="just" defTabSz="914400">
              <a:spcBef>
                <a:spcPts val="600"/>
              </a:spcBef>
              <a:buNone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Valutando le sue aspettative e quanto abbiamo da offrirgli, è probabile che rimanga nella nostra azienda? </a:t>
            </a:r>
          </a:p>
          <a:p>
            <a:pPr marL="0" indent="0" algn="just" defTabSz="914400">
              <a:spcBef>
                <a:spcPts val="600"/>
              </a:spcBef>
              <a:buNone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 competenza per il lavoro/settore?</a:t>
            </a:r>
          </a:p>
          <a:p>
            <a:pPr marL="0" indent="0" algn="just" defTabSz="914400">
              <a:spcBef>
                <a:spcPts val="600"/>
              </a:spcBef>
              <a:buNone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Mostra interesse e fa domande solo sull’aspetto economico?</a:t>
            </a:r>
          </a:p>
          <a:p>
            <a:pPr marL="0" indent="0" algn="just" defTabSz="914400">
              <a:spcBef>
                <a:spcPts val="600"/>
              </a:spcBef>
              <a:buNone/>
            </a:pPr>
            <a:r>
              <a:rPr lang="it-IT" alt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Ci sono situazioni irrisolte che potrebbero drenare la sua energia/motivazione?</a:t>
            </a:r>
            <a:endParaRPr lang="it-IT" altLang="it-IT" sz="3200" dirty="0"/>
          </a:p>
        </p:txBody>
      </p:sp>
    </p:spTree>
    <p:extLst>
      <p:ext uri="{BB962C8B-B14F-4D97-AF65-F5344CB8AC3E}">
        <p14:creationId xmlns:p14="http://schemas.microsoft.com/office/powerpoint/2010/main" val="131989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AutoShape 5"/>
          <p:cNvSpPr>
            <a:spLocks/>
          </p:cNvSpPr>
          <p:nvPr/>
        </p:nvSpPr>
        <p:spPr bwMode="auto">
          <a:xfrm>
            <a:off x="3213100" y="123825"/>
            <a:ext cx="7272338" cy="1447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8" tIns="45718" rIns="45718" bIns="45718" anchor="ctr"/>
          <a:lstStyle/>
          <a:p>
            <a:pPr algn="r"/>
            <a:r>
              <a:rPr lang="it-IT" altLang="it-IT" sz="4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it-IT" altLang="it-IT" sz="440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PATRICK VALTIN  </a:t>
            </a:r>
          </a:p>
          <a:p>
            <a:pPr algn="r"/>
            <a:r>
              <a:rPr lang="it-IT" altLang="it-IT" sz="440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NO FAIL HIRING</a:t>
            </a:r>
            <a:endParaRPr lang="it-IT" altLang="it-IT"/>
          </a:p>
        </p:txBody>
      </p:sp>
      <p:sp>
        <p:nvSpPr>
          <p:cNvPr id="40966" name="AutoShape 6"/>
          <p:cNvSpPr>
            <a:spLocks/>
          </p:cNvSpPr>
          <p:nvPr/>
        </p:nvSpPr>
        <p:spPr bwMode="auto">
          <a:xfrm>
            <a:off x="5837238" y="2249488"/>
            <a:ext cx="5329237" cy="4003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6798" tIns="46798" rIns="46798" bIns="46798" anchor="ctr"/>
          <a:lstStyle>
            <a:lvl1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defTabSz="449263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defTabSz="449263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ahoma" panose="020B0604030504040204" pitchFamily="34" charset="0"/>
              <a:buChar char="-"/>
            </a:pPr>
            <a:endParaRPr lang="it-IT" altLang="it-IT" sz="400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pPr algn="ctr"/>
            <a:r>
              <a:rPr lang="it-IT" altLang="it-IT" sz="540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 PERFORMANCE</a:t>
            </a:r>
          </a:p>
          <a:p>
            <a:pPr algn="ctr"/>
            <a:r>
              <a:rPr lang="it-IT" altLang="it-IT" sz="540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 VOLONTÀ</a:t>
            </a:r>
          </a:p>
          <a:p>
            <a:pPr algn="ctr"/>
            <a:r>
              <a:rPr lang="it-IT" altLang="it-IT" sz="540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KNOW HOW</a:t>
            </a:r>
          </a:p>
          <a:p>
            <a:pPr algn="ctr"/>
            <a:r>
              <a:rPr lang="it-IT" altLang="it-IT" sz="540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PERSONALITÀ</a:t>
            </a:r>
            <a:endParaRPr lang="it-IT" altLang="it-IT"/>
          </a:p>
        </p:txBody>
      </p:sp>
      <p:pic>
        <p:nvPicPr>
          <p:cNvPr id="40967" name="Picture 7" descr="http://t2.gstatic.com/images?q=tbn:ANd9GcRZiFiJ-DvSsVudfOCD3ellh3TrBAwhACgYKA0yXRVwY-hNgDew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093" y="1397227"/>
            <a:ext cx="2599077" cy="4389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555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 autoUpdateAnimBg="0"/>
      <p:bldP spid="40966" grpId="0" build="p" bldLvl="5" autoUpdateAnimBg="0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xfrm>
            <a:off x="1956934" y="2382838"/>
            <a:ext cx="9145587" cy="1457325"/>
          </a:xfrm>
        </p:spPr>
        <p:txBody>
          <a:bodyPr lIns="0" tIns="0" rIns="0" bIns="0">
            <a:normAutofit fontScale="90000"/>
          </a:bodyPr>
          <a:lstStyle/>
          <a:p>
            <a:pPr algn="ctr" defTabSz="795338"/>
            <a:r>
              <a:rPr lang="it-IT" altLang="it-IT" sz="4600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  <a:t/>
            </a:r>
            <a:br>
              <a:rPr lang="it-IT" altLang="it-IT" sz="4600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</a:br>
            <a:r>
              <a:rPr lang="it-IT" altLang="it-IT" sz="4800" dirty="0">
                <a:solidFill>
                  <a:srgbClr val="8080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PARTE III</a:t>
            </a:r>
            <a:r>
              <a:rPr lang="it-IT" altLang="it-IT" dirty="0"/>
              <a:t/>
            </a:r>
            <a:br>
              <a:rPr lang="it-IT" altLang="it-IT" dirty="0"/>
            </a:br>
            <a:r>
              <a:rPr lang="it-IT" altLang="it-IT" dirty="0" smtClean="0"/>
              <a:t/>
            </a:r>
            <a:br>
              <a:rPr lang="it-IT" altLang="it-IT" dirty="0" smtClean="0"/>
            </a:br>
            <a:r>
              <a:rPr lang="it-IT" altLang="it-IT" dirty="0"/>
              <a:t/>
            </a:r>
            <a:br>
              <a:rPr lang="it-IT" altLang="it-IT" dirty="0"/>
            </a:br>
            <a:r>
              <a:rPr lang="it-IT" altLang="it-IT" dirty="0" smtClean="0"/>
              <a:t/>
            </a:r>
            <a:br>
              <a:rPr lang="it-IT" altLang="it-IT" dirty="0" smtClean="0"/>
            </a:br>
            <a:r>
              <a:rPr lang="it-IT" altLang="it-IT" dirty="0"/>
              <a:t/>
            </a:r>
            <a:br>
              <a:rPr lang="it-IT" altLang="it-IT" dirty="0"/>
            </a:br>
            <a:r>
              <a:rPr lang="it-IT" altLang="it-IT" dirty="0" smtClean="0"/>
              <a:t/>
            </a:r>
            <a:br>
              <a:rPr lang="it-IT" altLang="it-IT" dirty="0" smtClean="0"/>
            </a:br>
            <a:r>
              <a:rPr lang="it-IT" altLang="it-IT" sz="4600" dirty="0" smtClean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  <a:t>COME </a:t>
            </a:r>
            <a:r>
              <a:rPr lang="it-IT" altLang="it-IT" sz="4600" dirty="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 Light" panose="020F0302020204030204" pitchFamily="34" charset="0"/>
              </a:rPr>
              <a:t>CAPIRE SE LA PERSONA E’ QUELLA GIUSTA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373294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xfrm>
            <a:off x="2927350" y="273050"/>
            <a:ext cx="8775700" cy="1144588"/>
          </a:xfrm>
        </p:spPr>
        <p:txBody>
          <a:bodyPr lIns="45718" tIns="45718" rIns="45718" bIns="45718" anchor="ctr"/>
          <a:lstStyle/>
          <a:p>
            <a:pPr algn="ctr" defTabSz="914400"/>
            <a:r>
              <a:rPr lang="it-IT" altLang="it-IT" sz="3200" b="1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SERVE UNO STANDARD</a:t>
            </a:r>
            <a:endParaRPr lang="it-IT" altLang="it-IT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578429" y="1861457"/>
            <a:ext cx="9924596" cy="4163106"/>
          </a:xfrm>
        </p:spPr>
        <p:txBody>
          <a:bodyPr lIns="45718" tIns="45718" rIns="45718" bIns="45718">
            <a:normAutofit/>
          </a:bodyPr>
          <a:lstStyle/>
          <a:p>
            <a:pPr marL="0" indent="0" algn="just" defTabSz="914400">
              <a:spcBef>
                <a:spcPts val="900"/>
              </a:spcBef>
              <a:buNone/>
            </a:pPr>
            <a:r>
              <a:rPr lang="it-IT" altLang="it-IT" sz="32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Tutti i colloqui devono essere condotti con lo stesso format e con gli stessi strumenti per poter CONFRONTARE i candidati</a:t>
            </a:r>
          </a:p>
          <a:p>
            <a:pPr marL="0" indent="0" algn="just" defTabSz="914400">
              <a:spcBef>
                <a:spcPts val="900"/>
              </a:spcBef>
              <a:buNone/>
            </a:pPr>
            <a:endParaRPr lang="it-IT" altLang="it-IT" sz="3200" dirty="0"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pPr marL="0" indent="0" algn="just" defTabSz="914400">
              <a:spcBef>
                <a:spcPts val="900"/>
              </a:spcBef>
              <a:buNone/>
            </a:pPr>
            <a:r>
              <a:rPr lang="it-IT" altLang="it-IT" sz="32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Servono strumenti OGGETTIVI che diano le stesse informazioni su tutte le persone intervistate</a:t>
            </a:r>
            <a:endParaRPr lang="it-IT" altLang="it-IT" sz="3200" dirty="0"/>
          </a:p>
        </p:txBody>
      </p:sp>
    </p:spTree>
    <p:extLst>
      <p:ext uri="{BB962C8B-B14F-4D97-AF65-F5344CB8AC3E}">
        <p14:creationId xmlns:p14="http://schemas.microsoft.com/office/powerpoint/2010/main" val="287340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utoUpdateAnimBg="0"/>
      <p:bldP spid="43012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>
          <a:xfrm>
            <a:off x="2927350" y="273050"/>
            <a:ext cx="8775700" cy="1144588"/>
          </a:xfrm>
        </p:spPr>
        <p:txBody>
          <a:bodyPr lIns="45718" tIns="45718" rIns="45718" bIns="45718" anchor="ctr"/>
          <a:lstStyle/>
          <a:p>
            <a:pPr algn="ctr" defTabSz="914400"/>
            <a:r>
              <a:rPr lang="it-IT" altLang="it-IT" sz="3200" b="1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STRUMENTI DI ANALISI</a:t>
            </a:r>
            <a:endParaRPr lang="it-IT" altLang="it-IT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63486" y="1632857"/>
            <a:ext cx="9739539" cy="4582886"/>
          </a:xfrm>
        </p:spPr>
        <p:txBody>
          <a:bodyPr lIns="45718" tIns="45718" rIns="45718" bIns="45718"/>
          <a:lstStyle/>
          <a:p>
            <a:pPr defTabSz="914400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it-IT" altLang="it-IT" sz="3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Attitudini</a:t>
            </a:r>
          </a:p>
          <a:p>
            <a:pPr defTabSz="914400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it-IT" altLang="it-IT" sz="3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Punti di forza</a:t>
            </a:r>
          </a:p>
          <a:p>
            <a:pPr defTabSz="914400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it-IT" altLang="it-IT" sz="3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Aree di miglioramento</a:t>
            </a:r>
          </a:p>
          <a:p>
            <a:pPr defTabSz="914400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it-IT" altLang="it-IT" sz="3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Comportamento in condizioni normali e di stress</a:t>
            </a:r>
          </a:p>
          <a:p>
            <a:pPr defTabSz="914400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it-IT" altLang="it-IT" sz="3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Dinamiche di gruppo</a:t>
            </a:r>
          </a:p>
          <a:p>
            <a:pPr defTabSz="914400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it-IT" altLang="it-IT" sz="3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Situazioni “nascoste”</a:t>
            </a:r>
          </a:p>
          <a:p>
            <a:pPr defTabSz="914400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it-IT" altLang="it-IT" sz="30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Emozioni</a:t>
            </a: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269153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72993486" presetClass="entr" presetSubtype="-118472448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autoUpdateAnimBg="0"/>
      <p:bldP spid="44036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AutoShape 5"/>
          <p:cNvSpPr>
            <a:spLocks/>
          </p:cNvSpPr>
          <p:nvPr/>
        </p:nvSpPr>
        <p:spPr bwMode="auto">
          <a:xfrm>
            <a:off x="4943475" y="188913"/>
            <a:ext cx="5327650" cy="7635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/>
          <a:p>
            <a:pPr algn="r"/>
            <a:r>
              <a:rPr lang="it-IT" altLang="it-IT" sz="4400" dirty="0"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L’IDEA GIUSTA</a:t>
            </a:r>
            <a:endParaRPr lang="it-IT" altLang="it-IT" dirty="0"/>
          </a:p>
        </p:txBody>
      </p:sp>
      <p:pic>
        <p:nvPicPr>
          <p:cNvPr id="45062" name="Picture 6" descr="121012937425I09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549275"/>
            <a:ext cx="27559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63" name="AutoShape 7"/>
          <p:cNvSpPr>
            <a:spLocks/>
          </p:cNvSpPr>
          <p:nvPr/>
        </p:nvSpPr>
        <p:spPr bwMode="auto">
          <a:xfrm>
            <a:off x="1654629" y="3407228"/>
            <a:ext cx="9910309" cy="28209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/>
          <a:p>
            <a:pPr algn="ctr"/>
            <a:r>
              <a:rPr lang="it-IT" altLang="it-IT" sz="3600" dirty="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Scegli l’intelligenza relazionale, non la competenza</a:t>
            </a:r>
            <a:r>
              <a:rPr lang="it-IT" altLang="it-IT" sz="3600" dirty="0" smtClean="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.</a:t>
            </a:r>
          </a:p>
          <a:p>
            <a:pPr algn="ctr"/>
            <a:endParaRPr lang="it-IT" altLang="it-IT" sz="3600" dirty="0">
              <a:solidFill>
                <a:srgbClr val="CC0099"/>
              </a:solidFill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pPr algn="ctr"/>
            <a:r>
              <a:rPr lang="it-IT" altLang="it-IT" sz="3600" dirty="0">
                <a:solidFill>
                  <a:srgbClr val="CC0099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La persona giusta è quella che migliora il tuo umore e ti fa pensare che le cose sono possibili.</a:t>
            </a:r>
            <a:endParaRPr lang="it-IT" altLang="it-IT" dirty="0"/>
          </a:p>
        </p:txBody>
      </p:sp>
      <p:pic>
        <p:nvPicPr>
          <p:cNvPr id="45064" name="Picture 8" descr="http://www.manageronline.it/img/resources/article_896fe9ae0c78b007f4d3878df2c4fd035d6506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1557338"/>
            <a:ext cx="3090862" cy="172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615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3" grpId="0" build="p"/>
    </p:bldLst>
  </p:timing>
</p:sld>
</file>

<file path=ppt/theme/theme1.xml><?xml version="1.0" encoding="utf-8"?>
<a:theme xmlns:a="http://schemas.openxmlformats.org/drawingml/2006/main" name="OSM Lavoro - 2015.thmx.potx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SM Lavoro - 2015.thmx.potx" id="{163762FB-F264-43C0-A5ED-C783B51966C6}" vid="{8FD7BB49-310D-46E5-BB84-78FF13D5CF1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OSM Lavoro - 2015.thmx.potx</Template>
  <TotalTime>42</TotalTime>
  <Words>1320</Words>
  <Application>Microsoft Office PowerPoint</Application>
  <PresentationFormat>Widescreen</PresentationFormat>
  <Paragraphs>196</Paragraphs>
  <Slides>41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41</vt:i4>
      </vt:variant>
    </vt:vector>
  </HeadingPairs>
  <TitlesOfParts>
    <vt:vector size="49" baseType="lpstr">
      <vt:lpstr>Arial</vt:lpstr>
      <vt:lpstr>Calibri</vt:lpstr>
      <vt:lpstr>Calibri Light</vt:lpstr>
      <vt:lpstr>Comic Sans MS</vt:lpstr>
      <vt:lpstr>Helvetica</vt:lpstr>
      <vt:lpstr>Tahoma</vt:lpstr>
      <vt:lpstr>Wingdings</vt:lpstr>
      <vt:lpstr>OSM Lavoro - 2015.thmx.potx</vt:lpstr>
      <vt:lpstr>COLLOQUIO DI SELEZIONE Gli errori da non commettere e la strategia vincente</vt:lpstr>
      <vt:lpstr>Presentazione standard di PowerPoint</vt:lpstr>
      <vt:lpstr>PREMESSA     PERCHE’ FACCIAMO SELEZIONE</vt:lpstr>
      <vt:lpstr>PER VARI MOTIVI….</vt:lpstr>
      <vt:lpstr>LA GUERRA DEI TALENTI</vt:lpstr>
      <vt:lpstr>IL TALENTO E’ LA RISORSA PIU’ SCARSA….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PARTE I      IL COLLOQUIO: 5 ERRORI  DA NON COMMETTERE</vt:lpstr>
      <vt:lpstr>ERRORE 1 - SELEZIONARE CON IL CURRICULUM VITAE</vt:lpstr>
      <vt:lpstr>L’USO DEL CURRICULUM</vt:lpstr>
      <vt:lpstr>ERRORE 2 - MOTIVARE</vt:lpstr>
      <vt:lpstr>ERRORE 3 - ESSERE DISCRETI</vt:lpstr>
      <vt:lpstr>ERRORE 4 - FARE DOMANDE OVVIE</vt:lpstr>
      <vt:lpstr>ESEMPI DI DOMANDE OVVIE</vt:lpstr>
      <vt:lpstr>ERRORE 5 - ESPRIMERE OPINIONI</vt:lpstr>
      <vt:lpstr>PARTE II      LA STRATEGIA VINCENTE  NEL COLLOQUIO</vt:lpstr>
      <vt:lpstr>LE FASI E I RISULTATI</vt:lpstr>
      <vt:lpstr>STRATEGIA SUICIDA</vt:lpstr>
      <vt:lpstr>SCOPO DEL COLLOQUIO  DI SELEZIONE</vt:lpstr>
      <vt:lpstr>STRATEGIA DEL SILENZIO</vt:lpstr>
      <vt:lpstr>COSA VERIFICARE</vt:lpstr>
      <vt:lpstr>DOMANDE A CUI IL SELEZIONATORE DEVE DARSI RISPOSTA PRIMA DELLA FINE DEL COLLOQUIO</vt:lpstr>
      <vt:lpstr>Presentazione standard di PowerPoint</vt:lpstr>
      <vt:lpstr> PARTE III      COME CAPIRE SE LA PERSONA E’ QUELLA GIUSTA</vt:lpstr>
      <vt:lpstr>SERVE UNO STANDARD</vt:lpstr>
      <vt:lpstr>STRUMENTI DI ANALISI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Flavio Cabrini</dc:creator>
  <cp:lastModifiedBy>Flavio Cabrini</cp:lastModifiedBy>
  <cp:revision>19</cp:revision>
  <dcterms:created xsi:type="dcterms:W3CDTF">2015-05-12T08:10:07Z</dcterms:created>
  <dcterms:modified xsi:type="dcterms:W3CDTF">2015-05-13T10:28:39Z</dcterms:modified>
</cp:coreProperties>
</file>